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Didact Gothic"/>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DidactGothic-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3fe2be0b34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e2be0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3fe2be0b3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fe2be0b3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Aditi</a:t>
            </a:r>
            <a:endParaRPr/>
          </a:p>
          <a:p>
            <a:pPr indent="0" lvl="0" marL="0" rtl="0" algn="l">
              <a:spcBef>
                <a:spcPts val="0"/>
              </a:spcBef>
              <a:spcAft>
                <a:spcPts val="0"/>
              </a:spcAft>
              <a:buNone/>
            </a:pPr>
            <a:r>
              <a:rPr lang="en"/>
              <a:t>Emphasize that you can still be a member without having to pay dues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3fe2be0b3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fe2be0b3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3fe2be0b3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fe2be0b3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 Cheng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0d8adf6c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0d8adf6c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Joyce</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0d8adf6c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0d8adf6c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Joyce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0d8adf6c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40d8adf6c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Joyce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3fe2be0b3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fe2be0b3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 brush slides 15 + 16 +17 +18</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3fe2be0b3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fe2be0b3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Kevin - brush slides 15 + 16 +17 +18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09160c72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09160c72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Kevin - brush slides 15 + 16 +17 +18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09160c72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409160c72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Kevin - brush slides 15 + 16 +17 +18</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Anyone who is interested should talk to allyson after the meeting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3fe2be0b3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fe2be0b3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Allyson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3fe2be0b34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fe2be0b3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Allyson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3fe2be0b3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fe2be0b3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fe2be0b34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fe2be0b3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3fe2be0b3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fe2be0b3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3fe2be0b34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fe2be0b3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Allyson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3fe2be0b3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fe2be0b3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Allyson: Introduce Committee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3fe2be0b3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fe2be0b3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3fe2be0b3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fe2be0b3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0d8adf6c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0d8adf6c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Caroline</a:t>
            </a:r>
            <a:endParaRPr/>
          </a:p>
          <a:p>
            <a:pPr indent="-298450" lvl="0" marL="457200" rtl="0" algn="l">
              <a:spcBef>
                <a:spcPts val="0"/>
              </a:spcBef>
              <a:spcAft>
                <a:spcPts val="0"/>
              </a:spcAft>
              <a:buSzPts val="1100"/>
              <a:buChar char="-"/>
            </a:pPr>
            <a:r>
              <a:rPr lang="en"/>
              <a:t>2 visuals, candids, 1 article, as short or as long as you want</a:t>
            </a:r>
            <a:endParaRPr/>
          </a:p>
          <a:p>
            <a:pPr indent="-298450" lvl="0" marL="457200" rtl="0" algn="l">
              <a:spcBef>
                <a:spcPts val="0"/>
              </a:spcBef>
              <a:spcAft>
                <a:spcPts val="0"/>
              </a:spcAft>
              <a:buSzPts val="1100"/>
              <a:buChar char="-"/>
            </a:pPr>
            <a:r>
              <a:rPr lang="en"/>
              <a:t>The event: Who, what, when, where; what you learned/any key club memories made</a:t>
            </a:r>
            <a:endParaRPr/>
          </a:p>
          <a:p>
            <a:pPr indent="-298450" lvl="0" marL="457200" rtl="0" algn="l">
              <a:spcBef>
                <a:spcPts val="0"/>
              </a:spcBef>
              <a:spcAft>
                <a:spcPts val="0"/>
              </a:spcAft>
              <a:buSzPts val="1100"/>
              <a:buChar char="-"/>
            </a:pPr>
            <a:r>
              <a:rPr lang="en"/>
              <a:t>Message me for any questions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3fe2be0b3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fe2be0b3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Caroline</a:t>
            </a:r>
            <a:endParaRPr/>
          </a:p>
          <a:p>
            <a:pPr indent="0" lvl="0" marL="0" rtl="0" algn="l">
              <a:spcBef>
                <a:spcPts val="0"/>
              </a:spcBef>
              <a:spcAft>
                <a:spcPts val="0"/>
              </a:spcAft>
              <a:buNone/>
            </a:pPr>
            <a:r>
              <a:rPr lang="en"/>
              <a:t>Emphasize that we dont require a signature form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3fe2be0b3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fe2be0b3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Aditi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rot="10800000">
            <a:off x="0" y="3093235"/>
            <a:ext cx="8458200" cy="712500"/>
          </a:xfrm>
          <a:prstGeom prst="rect">
            <a:avLst/>
          </a:prstGeom>
          <a:solidFill>
            <a:schemeClr val="dk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685800" y="1300757"/>
            <a:ext cx="7772400" cy="1684200"/>
          </a:xfrm>
          <a:prstGeom prst="rect">
            <a:avLst/>
          </a:prstGeom>
        </p:spPr>
        <p:txBody>
          <a:bodyPr anchorCtr="0" anchor="b" bIns="91425" lIns="91425" spcFirstLastPara="1" rIns="91425" wrap="square" tIns="91425"/>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Clr>
                <a:schemeClr val="dk2"/>
              </a:buClr>
              <a:buSzPts val="7200"/>
              <a:buNone/>
              <a:defRPr sz="7200">
                <a:solidFill>
                  <a:schemeClr val="dk2"/>
                </a:solidFill>
              </a:defRPr>
            </a:lvl2pPr>
            <a:lvl3pPr lvl="2" rtl="0">
              <a:spcBef>
                <a:spcPts val="0"/>
              </a:spcBef>
              <a:spcAft>
                <a:spcPts val="0"/>
              </a:spcAft>
              <a:buClr>
                <a:schemeClr val="dk2"/>
              </a:buClr>
              <a:buSzPts val="7200"/>
              <a:buNone/>
              <a:defRPr sz="7200">
                <a:solidFill>
                  <a:schemeClr val="dk2"/>
                </a:solidFill>
              </a:defRPr>
            </a:lvl3pPr>
            <a:lvl4pPr lvl="3" rtl="0">
              <a:spcBef>
                <a:spcPts val="0"/>
              </a:spcBef>
              <a:spcAft>
                <a:spcPts val="0"/>
              </a:spcAft>
              <a:buClr>
                <a:schemeClr val="dk2"/>
              </a:buClr>
              <a:buSzPts val="7200"/>
              <a:buNone/>
              <a:defRPr sz="7200">
                <a:solidFill>
                  <a:schemeClr val="dk2"/>
                </a:solidFill>
              </a:defRPr>
            </a:lvl4pPr>
            <a:lvl5pPr lvl="4" rtl="0">
              <a:spcBef>
                <a:spcPts val="0"/>
              </a:spcBef>
              <a:spcAft>
                <a:spcPts val="0"/>
              </a:spcAft>
              <a:buClr>
                <a:schemeClr val="dk2"/>
              </a:buClr>
              <a:buSzPts val="7200"/>
              <a:buNone/>
              <a:defRPr sz="7200">
                <a:solidFill>
                  <a:schemeClr val="dk2"/>
                </a:solidFill>
              </a:defRPr>
            </a:lvl5pPr>
            <a:lvl6pPr lvl="5" rtl="0">
              <a:spcBef>
                <a:spcPts val="0"/>
              </a:spcBef>
              <a:spcAft>
                <a:spcPts val="0"/>
              </a:spcAft>
              <a:buClr>
                <a:schemeClr val="dk2"/>
              </a:buClr>
              <a:buSzPts val="7200"/>
              <a:buNone/>
              <a:defRPr sz="7200">
                <a:solidFill>
                  <a:schemeClr val="dk2"/>
                </a:solidFill>
              </a:defRPr>
            </a:lvl6pPr>
            <a:lvl7pPr lvl="6" rtl="0">
              <a:spcBef>
                <a:spcPts val="0"/>
              </a:spcBef>
              <a:spcAft>
                <a:spcPts val="0"/>
              </a:spcAft>
              <a:buClr>
                <a:schemeClr val="dk2"/>
              </a:buClr>
              <a:buSzPts val="7200"/>
              <a:buNone/>
              <a:defRPr sz="7200">
                <a:solidFill>
                  <a:schemeClr val="dk2"/>
                </a:solidFill>
              </a:defRPr>
            </a:lvl7pPr>
            <a:lvl8pPr lvl="7" rtl="0">
              <a:spcBef>
                <a:spcPts val="0"/>
              </a:spcBef>
              <a:spcAft>
                <a:spcPts val="0"/>
              </a:spcAft>
              <a:buClr>
                <a:schemeClr val="dk2"/>
              </a:buClr>
              <a:buSzPts val="7200"/>
              <a:buNone/>
              <a:defRPr sz="7200">
                <a:solidFill>
                  <a:schemeClr val="dk2"/>
                </a:solidFill>
              </a:defRPr>
            </a:lvl8pPr>
            <a:lvl9pPr lvl="8" rtl="0">
              <a:spcBef>
                <a:spcPts val="0"/>
              </a:spcBef>
              <a:spcAft>
                <a:spcPts val="0"/>
              </a:spcAft>
              <a:buClr>
                <a:schemeClr val="dk2"/>
              </a:buClr>
              <a:buSzPts val="7200"/>
              <a:buNone/>
              <a:defRPr sz="7200">
                <a:solidFill>
                  <a:schemeClr val="dk2"/>
                </a:solidFill>
              </a:defRPr>
            </a:lvl9pPr>
          </a:lstStyle>
          <a:p/>
        </p:txBody>
      </p:sp>
      <p:sp>
        <p:nvSpPr>
          <p:cNvPr id="57" name="Google Shape;57;p14"/>
          <p:cNvSpPr txBox="1"/>
          <p:nvPr>
            <p:ph idx="1" type="subTitle"/>
          </p:nvPr>
        </p:nvSpPr>
        <p:spPr>
          <a:xfrm>
            <a:off x="685800" y="3093357"/>
            <a:ext cx="7772400" cy="712500"/>
          </a:xfrm>
          <a:prstGeom prst="rect">
            <a:avLst/>
          </a:prstGeom>
        </p:spPr>
        <p:txBody>
          <a:bodyPr anchorCtr="0" anchor="ctr" bIns="91425" lIns="91425" spcFirstLastPara="1" rIns="91425" wrap="square" tIns="91425"/>
          <a:lstStyle>
            <a:lvl1pPr lvl="0" rtl="0">
              <a:spcBef>
                <a:spcPts val="0"/>
              </a:spcBef>
              <a:spcAft>
                <a:spcPts val="0"/>
              </a:spcAft>
              <a:buClr>
                <a:schemeClr val="lt2"/>
              </a:buClr>
              <a:buSzPts val="3000"/>
              <a:buNone/>
              <a:defRPr b="1">
                <a:solidFill>
                  <a:schemeClr val="lt2"/>
                </a:solidFill>
              </a:defRPr>
            </a:lvl1pPr>
            <a:lvl2pPr lvl="1" rtl="0">
              <a:spcBef>
                <a:spcPts val="0"/>
              </a:spcBef>
              <a:spcAft>
                <a:spcPts val="0"/>
              </a:spcAft>
              <a:buClr>
                <a:schemeClr val="lt2"/>
              </a:buClr>
              <a:buSzPts val="3000"/>
              <a:buNone/>
              <a:defRPr b="1" sz="3000">
                <a:solidFill>
                  <a:schemeClr val="lt2"/>
                </a:solidFill>
              </a:defRPr>
            </a:lvl2pPr>
            <a:lvl3pPr lvl="2" rtl="0">
              <a:spcBef>
                <a:spcPts val="0"/>
              </a:spcBef>
              <a:spcAft>
                <a:spcPts val="0"/>
              </a:spcAft>
              <a:buClr>
                <a:schemeClr val="lt2"/>
              </a:buClr>
              <a:buSzPts val="3000"/>
              <a:buNone/>
              <a:defRPr b="1" sz="3000">
                <a:solidFill>
                  <a:schemeClr val="lt2"/>
                </a:solidFill>
              </a:defRPr>
            </a:lvl3pPr>
            <a:lvl4pPr lvl="3" rtl="0">
              <a:spcBef>
                <a:spcPts val="0"/>
              </a:spcBef>
              <a:spcAft>
                <a:spcPts val="0"/>
              </a:spcAft>
              <a:buClr>
                <a:schemeClr val="lt2"/>
              </a:buClr>
              <a:buSzPts val="3000"/>
              <a:buNone/>
              <a:defRPr b="1" sz="3000">
                <a:solidFill>
                  <a:schemeClr val="lt2"/>
                </a:solidFill>
              </a:defRPr>
            </a:lvl4pPr>
            <a:lvl5pPr lvl="4" rtl="0">
              <a:spcBef>
                <a:spcPts val="0"/>
              </a:spcBef>
              <a:spcAft>
                <a:spcPts val="0"/>
              </a:spcAft>
              <a:buClr>
                <a:schemeClr val="lt2"/>
              </a:buClr>
              <a:buSzPts val="3000"/>
              <a:buNone/>
              <a:defRPr b="1" sz="3000">
                <a:solidFill>
                  <a:schemeClr val="lt2"/>
                </a:solidFill>
              </a:defRPr>
            </a:lvl5pPr>
            <a:lvl6pPr lvl="5" rtl="0">
              <a:spcBef>
                <a:spcPts val="0"/>
              </a:spcBef>
              <a:spcAft>
                <a:spcPts val="0"/>
              </a:spcAft>
              <a:buClr>
                <a:schemeClr val="lt2"/>
              </a:buClr>
              <a:buSzPts val="3000"/>
              <a:buNone/>
              <a:defRPr b="1" sz="3000">
                <a:solidFill>
                  <a:schemeClr val="lt2"/>
                </a:solidFill>
              </a:defRPr>
            </a:lvl6pPr>
            <a:lvl7pPr lvl="6" rtl="0">
              <a:spcBef>
                <a:spcPts val="0"/>
              </a:spcBef>
              <a:spcAft>
                <a:spcPts val="0"/>
              </a:spcAft>
              <a:buClr>
                <a:schemeClr val="lt2"/>
              </a:buClr>
              <a:buSzPts val="3000"/>
              <a:buNone/>
              <a:defRPr b="1" sz="3000">
                <a:solidFill>
                  <a:schemeClr val="lt2"/>
                </a:solidFill>
              </a:defRPr>
            </a:lvl7pPr>
            <a:lvl8pPr lvl="7" rtl="0">
              <a:spcBef>
                <a:spcPts val="0"/>
              </a:spcBef>
              <a:spcAft>
                <a:spcPts val="0"/>
              </a:spcAft>
              <a:buClr>
                <a:schemeClr val="lt2"/>
              </a:buClr>
              <a:buSzPts val="3000"/>
              <a:buNone/>
              <a:defRPr b="1" sz="3000">
                <a:solidFill>
                  <a:schemeClr val="lt2"/>
                </a:solidFill>
              </a:defRPr>
            </a:lvl8pPr>
            <a:lvl9pPr lvl="8" rtl="0">
              <a:spcBef>
                <a:spcPts val="0"/>
              </a:spcBef>
              <a:spcAft>
                <a:spcPts val="0"/>
              </a:spcAft>
              <a:buClr>
                <a:schemeClr val="lt2"/>
              </a:buClr>
              <a:buSzPts val="3000"/>
              <a:buNone/>
              <a:defRPr b="1" sz="3000">
                <a:solidFill>
                  <a:schemeClr val="lt2"/>
                </a:solidFill>
              </a:defRPr>
            </a:lvl9pPr>
          </a:lstStyle>
          <a:p/>
        </p:txBody>
      </p:sp>
      <p:sp>
        <p:nvSpPr>
          <p:cNvPr id="58" name="Google Shape;58;p1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9" name="Shape 59"/>
        <p:cNvGrpSpPr/>
        <p:nvPr/>
      </p:nvGrpSpPr>
      <p:grpSpPr>
        <a:xfrm>
          <a:off x="0" y="0"/>
          <a:ext cx="0" cy="0"/>
          <a:chOff x="0" y="0"/>
          <a:chExt cx="0" cy="0"/>
        </a:xfrm>
      </p:grpSpPr>
      <p:sp>
        <p:nvSpPr>
          <p:cNvPr id="60" name="Google Shape;60;p15"/>
          <p:cNvSpPr/>
          <p:nvPr/>
        </p:nvSpPr>
        <p:spPr>
          <a:xfrm>
            <a:off x="0" y="205977"/>
            <a:ext cx="8686800" cy="1165500"/>
          </a:xfrm>
          <a:prstGeom prst="rect">
            <a:avLst/>
          </a:prstGeom>
          <a:solidFill>
            <a:schemeClr val="dk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p15"/>
          <p:cNvSpPr txBox="1"/>
          <p:nvPr>
            <p:ph type="title"/>
          </p:nvPr>
        </p:nvSpPr>
        <p:spPr>
          <a:xfrm>
            <a:off x="457200" y="205978"/>
            <a:ext cx="8229600" cy="1141500"/>
          </a:xfrm>
          <a:prstGeom prst="rect">
            <a:avLst/>
          </a:prstGeom>
        </p:spPr>
        <p:txBody>
          <a:bodyPr anchorCtr="0" anchor="b" bIns="91425" lIns="91425" spcFirstLastPara="1" rIns="91425" wrap="square" tIns="91425"/>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62" name="Google Shape;62;p15"/>
          <p:cNvSpPr txBox="1"/>
          <p:nvPr>
            <p:ph idx="1" type="body"/>
          </p:nvPr>
        </p:nvSpPr>
        <p:spPr>
          <a:xfrm>
            <a:off x="457200" y="1460499"/>
            <a:ext cx="8229600" cy="3465300"/>
          </a:xfrm>
          <a:prstGeom prst="rect">
            <a:avLst/>
          </a:prstGeom>
        </p:spPr>
        <p:txBody>
          <a:bodyPr anchorCtr="0" anchor="t" bIns="91425" lIns="91425" spcFirstLastPara="1" rIns="91425" wrap="square" tIns="91425"/>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3" name="Google Shape;63;p15"/>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4" name="Shape 64"/>
        <p:cNvGrpSpPr/>
        <p:nvPr/>
      </p:nvGrpSpPr>
      <p:grpSpPr>
        <a:xfrm>
          <a:off x="0" y="0"/>
          <a:ext cx="0" cy="0"/>
          <a:chOff x="0" y="0"/>
          <a:chExt cx="0" cy="0"/>
        </a:xfrm>
      </p:grpSpPr>
      <p:sp>
        <p:nvSpPr>
          <p:cNvPr id="65" name="Google Shape;65;p16"/>
          <p:cNvSpPr/>
          <p:nvPr/>
        </p:nvSpPr>
        <p:spPr>
          <a:xfrm>
            <a:off x="0" y="205977"/>
            <a:ext cx="8686800" cy="1165500"/>
          </a:xfrm>
          <a:prstGeom prst="rect">
            <a:avLst/>
          </a:prstGeom>
          <a:solidFill>
            <a:schemeClr val="dk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457200" y="205978"/>
            <a:ext cx="8229600" cy="1141500"/>
          </a:xfrm>
          <a:prstGeom prst="rect">
            <a:avLst/>
          </a:prstGeom>
        </p:spPr>
        <p:txBody>
          <a:bodyPr anchorCtr="0" anchor="b" bIns="91425" lIns="91425" spcFirstLastPara="1" rIns="91425" wrap="square" tIns="91425"/>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67" name="Google Shape;67;p16"/>
          <p:cNvSpPr txBox="1"/>
          <p:nvPr>
            <p:ph idx="1" type="body"/>
          </p:nvPr>
        </p:nvSpPr>
        <p:spPr>
          <a:xfrm>
            <a:off x="457200" y="1460499"/>
            <a:ext cx="4030200" cy="3465300"/>
          </a:xfrm>
          <a:prstGeom prst="rect">
            <a:avLst/>
          </a:prstGeom>
        </p:spPr>
        <p:txBody>
          <a:bodyPr anchorCtr="0" anchor="t" bIns="91425" lIns="91425" spcFirstLastPara="1" rIns="91425" wrap="square" tIns="91425"/>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8" name="Google Shape;68;p16"/>
          <p:cNvSpPr txBox="1"/>
          <p:nvPr>
            <p:ph idx="2" type="body"/>
          </p:nvPr>
        </p:nvSpPr>
        <p:spPr>
          <a:xfrm>
            <a:off x="4656667" y="1461909"/>
            <a:ext cx="4030200" cy="3465300"/>
          </a:xfrm>
          <a:prstGeom prst="rect">
            <a:avLst/>
          </a:prstGeom>
        </p:spPr>
        <p:txBody>
          <a:bodyPr anchorCtr="0" anchor="t" bIns="91425" lIns="91425" spcFirstLastPara="1" rIns="91425" wrap="square" tIns="91425"/>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9" name="Google Shape;69;p16"/>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7"/>
          <p:cNvSpPr/>
          <p:nvPr/>
        </p:nvSpPr>
        <p:spPr>
          <a:xfrm>
            <a:off x="0" y="205977"/>
            <a:ext cx="8686800" cy="1165500"/>
          </a:xfrm>
          <a:prstGeom prst="rect">
            <a:avLst/>
          </a:prstGeom>
          <a:solidFill>
            <a:schemeClr val="dk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17"/>
          <p:cNvSpPr txBox="1"/>
          <p:nvPr>
            <p:ph type="title"/>
          </p:nvPr>
        </p:nvSpPr>
        <p:spPr>
          <a:xfrm>
            <a:off x="457200" y="205978"/>
            <a:ext cx="8229600" cy="1141500"/>
          </a:xfrm>
          <a:prstGeom prst="rect">
            <a:avLst/>
          </a:prstGeom>
        </p:spPr>
        <p:txBody>
          <a:bodyPr anchorCtr="0" anchor="b" bIns="91425" lIns="91425" spcFirstLastPara="1" rIns="91425" wrap="square" tIns="91425"/>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73" name="Google Shape;73;p17"/>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4" name="Shape 74"/>
        <p:cNvGrpSpPr/>
        <p:nvPr/>
      </p:nvGrpSpPr>
      <p:grpSpPr>
        <a:xfrm>
          <a:off x="0" y="0"/>
          <a:ext cx="0" cy="0"/>
          <a:chOff x="0" y="0"/>
          <a:chExt cx="0" cy="0"/>
        </a:xfrm>
      </p:grpSpPr>
      <p:sp>
        <p:nvSpPr>
          <p:cNvPr id="75" name="Google Shape;75;p18"/>
          <p:cNvSpPr/>
          <p:nvPr/>
        </p:nvSpPr>
        <p:spPr>
          <a:xfrm>
            <a:off x="0" y="4406309"/>
            <a:ext cx="8686800" cy="519600"/>
          </a:xfrm>
          <a:prstGeom prst="rect">
            <a:avLst/>
          </a:prstGeom>
          <a:solidFill>
            <a:schemeClr val="dk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18"/>
          <p:cNvSpPr txBox="1"/>
          <p:nvPr>
            <p:ph idx="1" type="body"/>
          </p:nvPr>
        </p:nvSpPr>
        <p:spPr>
          <a:xfrm>
            <a:off x="457200" y="4406309"/>
            <a:ext cx="8229600" cy="519600"/>
          </a:xfrm>
          <a:prstGeom prst="rect">
            <a:avLst/>
          </a:prstGeom>
        </p:spPr>
        <p:txBody>
          <a:bodyPr anchorCtr="0" anchor="ctr" bIns="91425" lIns="91425" spcFirstLastPara="1" rIns="91425" wrap="square" tIns="91425"/>
          <a:lstStyle>
            <a:lvl1pPr indent="-228600" lvl="0" marL="457200" rtl="0">
              <a:spcBef>
                <a:spcPts val="0"/>
              </a:spcBef>
              <a:spcAft>
                <a:spcPts val="0"/>
              </a:spcAft>
              <a:buClr>
                <a:schemeClr val="lt1"/>
              </a:buClr>
              <a:buSzPts val="2400"/>
              <a:buNone/>
              <a:defRPr b="1" sz="2400">
                <a:solidFill>
                  <a:schemeClr val="lt1"/>
                </a:solidFill>
              </a:defRPr>
            </a:lvl1pPr>
          </a:lstStyle>
          <a:p/>
        </p:txBody>
      </p:sp>
      <p:sp>
        <p:nvSpPr>
          <p:cNvPr id="77" name="Google Shape;77;p18"/>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8" name="Shape 78"/>
        <p:cNvGrpSpPr/>
        <p:nvPr/>
      </p:nvGrpSpPr>
      <p:grpSpPr>
        <a:xfrm>
          <a:off x="0" y="0"/>
          <a:ext cx="0" cy="0"/>
          <a:chOff x="0" y="0"/>
          <a:chExt cx="0" cy="0"/>
        </a:xfrm>
      </p:grpSpPr>
      <p:sp>
        <p:nvSpPr>
          <p:cNvPr id="79" name="Google Shape;79;p19"/>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dern">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1141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lt1"/>
              </a:buClr>
              <a:buSzPts val="4800"/>
              <a:buNone/>
              <a:defRPr b="1" sz="4800">
                <a:solidFill>
                  <a:schemeClr val="lt1"/>
                </a:solidFill>
              </a:defRPr>
            </a:lvl1pPr>
            <a:lvl2pPr lvl="1" rtl="0">
              <a:spcBef>
                <a:spcPts val="0"/>
              </a:spcBef>
              <a:spcAft>
                <a:spcPts val="0"/>
              </a:spcAft>
              <a:buClr>
                <a:schemeClr val="lt1"/>
              </a:buClr>
              <a:buSzPts val="4800"/>
              <a:buNone/>
              <a:defRPr b="1" sz="4800">
                <a:solidFill>
                  <a:schemeClr val="lt1"/>
                </a:solidFill>
              </a:defRPr>
            </a:lvl2pPr>
            <a:lvl3pPr lvl="2" rtl="0">
              <a:spcBef>
                <a:spcPts val="0"/>
              </a:spcBef>
              <a:spcAft>
                <a:spcPts val="0"/>
              </a:spcAft>
              <a:buClr>
                <a:schemeClr val="lt1"/>
              </a:buClr>
              <a:buSzPts val="4800"/>
              <a:buNone/>
              <a:defRPr b="1" sz="4800">
                <a:solidFill>
                  <a:schemeClr val="lt1"/>
                </a:solidFill>
              </a:defRPr>
            </a:lvl3pPr>
            <a:lvl4pPr lvl="3" rtl="0">
              <a:spcBef>
                <a:spcPts val="0"/>
              </a:spcBef>
              <a:spcAft>
                <a:spcPts val="0"/>
              </a:spcAft>
              <a:buClr>
                <a:schemeClr val="lt1"/>
              </a:buClr>
              <a:buSzPts val="4800"/>
              <a:buNone/>
              <a:defRPr b="1" sz="4800">
                <a:solidFill>
                  <a:schemeClr val="lt1"/>
                </a:solidFill>
              </a:defRPr>
            </a:lvl4pPr>
            <a:lvl5pPr lvl="4" rtl="0">
              <a:spcBef>
                <a:spcPts val="0"/>
              </a:spcBef>
              <a:spcAft>
                <a:spcPts val="0"/>
              </a:spcAft>
              <a:buClr>
                <a:schemeClr val="lt1"/>
              </a:buClr>
              <a:buSzPts val="4800"/>
              <a:buNone/>
              <a:defRPr b="1" sz="4800">
                <a:solidFill>
                  <a:schemeClr val="lt1"/>
                </a:solidFill>
              </a:defRPr>
            </a:lvl5pPr>
            <a:lvl6pPr lvl="5" rtl="0">
              <a:spcBef>
                <a:spcPts val="0"/>
              </a:spcBef>
              <a:spcAft>
                <a:spcPts val="0"/>
              </a:spcAft>
              <a:buClr>
                <a:schemeClr val="lt1"/>
              </a:buClr>
              <a:buSzPts val="4800"/>
              <a:buNone/>
              <a:defRPr b="1" sz="4800">
                <a:solidFill>
                  <a:schemeClr val="lt1"/>
                </a:solidFill>
              </a:defRPr>
            </a:lvl6pPr>
            <a:lvl7pPr lvl="6" rtl="0">
              <a:spcBef>
                <a:spcPts val="0"/>
              </a:spcBef>
              <a:spcAft>
                <a:spcPts val="0"/>
              </a:spcAft>
              <a:buClr>
                <a:schemeClr val="lt1"/>
              </a:buClr>
              <a:buSzPts val="4800"/>
              <a:buNone/>
              <a:defRPr b="1" sz="4800">
                <a:solidFill>
                  <a:schemeClr val="lt1"/>
                </a:solidFill>
              </a:defRPr>
            </a:lvl7pPr>
            <a:lvl8pPr lvl="7" rtl="0">
              <a:spcBef>
                <a:spcPts val="0"/>
              </a:spcBef>
              <a:spcAft>
                <a:spcPts val="0"/>
              </a:spcAft>
              <a:buClr>
                <a:schemeClr val="lt1"/>
              </a:buClr>
              <a:buSzPts val="4800"/>
              <a:buNone/>
              <a:defRPr b="1" sz="4800">
                <a:solidFill>
                  <a:schemeClr val="lt1"/>
                </a:solidFill>
              </a:defRPr>
            </a:lvl8pPr>
            <a:lvl9pPr lvl="8" rtl="0">
              <a:spcBef>
                <a:spcPts val="0"/>
              </a:spcBef>
              <a:spcAft>
                <a:spcPts val="0"/>
              </a:spcAft>
              <a:buClr>
                <a:schemeClr val="lt1"/>
              </a:buClr>
              <a:buSzPts val="4800"/>
              <a:buNone/>
              <a:defRPr b="1" sz="4800">
                <a:solidFill>
                  <a:schemeClr val="lt1"/>
                </a:solidFill>
              </a:defRPr>
            </a:lvl9pPr>
          </a:lstStyle>
          <a:p/>
        </p:txBody>
      </p:sp>
      <p:sp>
        <p:nvSpPr>
          <p:cNvPr id="52" name="Google Shape;52;p13"/>
          <p:cNvSpPr txBox="1"/>
          <p:nvPr>
            <p:ph idx="1" type="body"/>
          </p:nvPr>
        </p:nvSpPr>
        <p:spPr>
          <a:xfrm>
            <a:off x="457200" y="1460499"/>
            <a:ext cx="8229600" cy="3465300"/>
          </a:xfrm>
          <a:prstGeom prst="rect">
            <a:avLst/>
          </a:prstGeom>
          <a:noFill/>
          <a:ln>
            <a:noFill/>
          </a:ln>
        </p:spPr>
        <p:txBody>
          <a:bodyPr anchorCtr="0" anchor="t" bIns="91425" lIns="91425" spcFirstLastPara="1" rIns="91425" wrap="square" tIns="91425"/>
          <a:lstStyle>
            <a:lvl1pPr indent="-419100" lvl="0" marL="457200" rtl="0">
              <a:spcBef>
                <a:spcPts val="600"/>
              </a:spcBef>
              <a:spcAft>
                <a:spcPts val="0"/>
              </a:spcAft>
              <a:buClr>
                <a:schemeClr val="dk2"/>
              </a:buClr>
              <a:buSzPts val="3000"/>
              <a:buChar char="●"/>
              <a:defRPr sz="3000">
                <a:solidFill>
                  <a:schemeClr val="dk2"/>
                </a:solidFill>
              </a:defRPr>
            </a:lvl1pPr>
            <a:lvl2pPr indent="-381000" lvl="1" marL="914400" rtl="0">
              <a:spcBef>
                <a:spcPts val="0"/>
              </a:spcBef>
              <a:spcAft>
                <a:spcPts val="0"/>
              </a:spcAft>
              <a:buClr>
                <a:schemeClr val="dk2"/>
              </a:buClr>
              <a:buSzPts val="2400"/>
              <a:buChar char="○"/>
              <a:defRPr sz="2400">
                <a:solidFill>
                  <a:schemeClr val="dk2"/>
                </a:solidFill>
              </a:defRPr>
            </a:lvl2pPr>
            <a:lvl3pPr indent="-381000" lvl="2" marL="1371600" rtl="0">
              <a:spcBef>
                <a:spcPts val="0"/>
              </a:spcBef>
              <a:spcAft>
                <a:spcPts val="0"/>
              </a:spcAft>
              <a:buClr>
                <a:schemeClr val="dk2"/>
              </a:buClr>
              <a:buSzPts val="2400"/>
              <a:buChar char="■"/>
              <a:defRPr sz="2400">
                <a:solidFill>
                  <a:schemeClr val="dk2"/>
                </a:solidFill>
              </a:defRPr>
            </a:lvl3pPr>
            <a:lvl4pPr indent="-342900" lvl="3" marL="1828800" rtl="0">
              <a:spcBef>
                <a:spcPts val="0"/>
              </a:spcBef>
              <a:spcAft>
                <a:spcPts val="0"/>
              </a:spcAft>
              <a:buClr>
                <a:schemeClr val="dk2"/>
              </a:buClr>
              <a:buSzPts val="1800"/>
              <a:buChar char="●"/>
              <a:defRPr sz="1800">
                <a:solidFill>
                  <a:schemeClr val="dk2"/>
                </a:solidFill>
              </a:defRPr>
            </a:lvl4pPr>
            <a:lvl5pPr indent="-342900" lvl="4" marL="2286000" rtl="0">
              <a:spcBef>
                <a:spcPts val="0"/>
              </a:spcBef>
              <a:spcAft>
                <a:spcPts val="0"/>
              </a:spcAft>
              <a:buClr>
                <a:schemeClr val="dk2"/>
              </a:buClr>
              <a:buSzPts val="1800"/>
              <a:buChar char="○"/>
              <a:defRPr sz="1800">
                <a:solidFill>
                  <a:schemeClr val="dk2"/>
                </a:solidFill>
              </a:defRPr>
            </a:lvl5pPr>
            <a:lvl6pPr indent="-342900" lvl="5" marL="2743200" rtl="0">
              <a:spcBef>
                <a:spcPts val="0"/>
              </a:spcBef>
              <a:spcAft>
                <a:spcPts val="0"/>
              </a:spcAft>
              <a:buClr>
                <a:schemeClr val="dk2"/>
              </a:buClr>
              <a:buSzPts val="1800"/>
              <a:buChar char="■"/>
              <a:defRPr sz="1800">
                <a:solidFill>
                  <a:schemeClr val="dk2"/>
                </a:solidFill>
              </a:defRPr>
            </a:lvl6pPr>
            <a:lvl7pPr indent="-342900" lvl="6" marL="3200400" rtl="0">
              <a:spcBef>
                <a:spcPts val="0"/>
              </a:spcBef>
              <a:spcAft>
                <a:spcPts val="0"/>
              </a:spcAft>
              <a:buClr>
                <a:schemeClr val="dk2"/>
              </a:buClr>
              <a:buSzPts val="1800"/>
              <a:buChar char="●"/>
              <a:defRPr sz="1800">
                <a:solidFill>
                  <a:schemeClr val="dk2"/>
                </a:solidFill>
              </a:defRPr>
            </a:lvl7pPr>
            <a:lvl8pPr indent="-342900" lvl="7" marL="3657600" rtl="0">
              <a:spcBef>
                <a:spcPts val="0"/>
              </a:spcBef>
              <a:spcAft>
                <a:spcPts val="0"/>
              </a:spcAft>
              <a:buClr>
                <a:schemeClr val="dk2"/>
              </a:buClr>
              <a:buSzPts val="1800"/>
              <a:buChar char="○"/>
              <a:defRPr sz="1800">
                <a:solidFill>
                  <a:schemeClr val="dk2"/>
                </a:solidFill>
              </a:defRPr>
            </a:lvl8pPr>
            <a:lvl9pPr indent="-342900" lvl="8" marL="4114800" rtl="0">
              <a:spcBef>
                <a:spcPts val="0"/>
              </a:spcBef>
              <a:spcAft>
                <a:spcPts val="0"/>
              </a:spcAft>
              <a:buClr>
                <a:schemeClr val="dk2"/>
              </a:buClr>
              <a:buSzPts val="1800"/>
              <a:buChar char="■"/>
              <a:defRPr sz="1800">
                <a:solidFill>
                  <a:schemeClr val="dk2"/>
                </a:solidFill>
              </a:defRPr>
            </a:lvl9pPr>
          </a:lstStyle>
          <a:p/>
        </p:txBody>
      </p:sp>
      <p:sp>
        <p:nvSpPr>
          <p:cNvPr id="53" name="Google Shape;53;p13"/>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docs.google.com/document/d/1aqFqZ8AzcpgnzfSWV2IL1hMNUiNfv9y9MdqVD7pUphw/edit?usp=shar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s://www.signupgenius.com/go/30E0A4FA9AA2AAAFD0-sanramon" TargetMode="External"/><Relationship Id="rId4" Type="http://schemas.openxmlformats.org/officeDocument/2006/relationships/hyperlink" Target="https://www.signupgenius.com/go/30E0A4FA9AA2AAAFD0-sanramon" TargetMode="External"/><Relationship Id="rId5" Type="http://schemas.openxmlformats.org/officeDocument/2006/relationships/hyperlink" Target="https://www.signupgenius.com/go/30E0A4FA9AA2AAAFD0-sanramon" TargetMode="External"/><Relationship Id="rId6"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mailto:ally.tang8436@gmail.com" TargetMode="External"/><Relationship Id="rId4" Type="http://schemas.openxmlformats.org/officeDocument/2006/relationships/hyperlink" Target="mailto:aditisanram@gmail.com" TargetMode="External"/><Relationship Id="rId5" Type="http://schemas.openxmlformats.org/officeDocument/2006/relationships/hyperlink" Target="mailto:andrew.cheng.dvhs@gmail.com" TargetMode="External"/><Relationship Id="rId6" Type="http://schemas.openxmlformats.org/officeDocument/2006/relationships/hyperlink" Target="mailto:carolinelobel12@gmail.com" TargetMode="External"/><Relationship Id="rId7" Type="http://schemas.openxmlformats.org/officeDocument/2006/relationships/hyperlink" Target="mailto:kevinfang1098@gmail.com" TargetMode="External"/><Relationship Id="rId8" Type="http://schemas.openxmlformats.org/officeDocument/2006/relationships/hyperlink" Target="mailto:wujoy707@gmail.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6.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20"/>
          <p:cNvSpPr txBox="1"/>
          <p:nvPr>
            <p:ph type="ctrTitle"/>
          </p:nvPr>
        </p:nvSpPr>
        <p:spPr>
          <a:xfrm>
            <a:off x="173025" y="1730967"/>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rgbClr val="000000"/>
                </a:solidFill>
                <a:latin typeface="Didact Gothic"/>
                <a:ea typeface="Didact Gothic"/>
                <a:cs typeface="Didact Gothic"/>
                <a:sym typeface="Didact Gothic"/>
              </a:rPr>
              <a:t>Key Club </a:t>
            </a:r>
            <a:r>
              <a:rPr lang="en" sz="4500">
                <a:solidFill>
                  <a:srgbClr val="000000"/>
                </a:solidFill>
                <a:latin typeface="Didact Gothic"/>
                <a:ea typeface="Didact Gothic"/>
                <a:cs typeface="Didact Gothic"/>
                <a:sym typeface="Didact Gothic"/>
              </a:rPr>
              <a:t>Meeting </a:t>
            </a:r>
            <a:endParaRPr sz="4500">
              <a:solidFill>
                <a:srgbClr val="000000"/>
              </a:solidFill>
              <a:latin typeface="Didact Gothic"/>
              <a:ea typeface="Didact Gothic"/>
              <a:cs typeface="Didact Gothic"/>
              <a:sym typeface="Didact Gothic"/>
            </a:endParaRPr>
          </a:p>
        </p:txBody>
      </p:sp>
      <p:sp>
        <p:nvSpPr>
          <p:cNvPr id="85" name="Google Shape;85;p20"/>
          <p:cNvSpPr txBox="1"/>
          <p:nvPr>
            <p:ph idx="1" type="subTitle"/>
          </p:nvPr>
        </p:nvSpPr>
        <p:spPr>
          <a:xfrm>
            <a:off x="219650" y="3057603"/>
            <a:ext cx="7772400" cy="7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Didact Gothic"/>
                <a:ea typeface="Didact Gothic"/>
                <a:cs typeface="Didact Gothic"/>
                <a:sym typeface="Didact Gothic"/>
              </a:rPr>
              <a:t>September 7, 2018</a:t>
            </a:r>
            <a:endParaRPr>
              <a:solidFill>
                <a:srgbClr val="FFFFFF"/>
              </a:solidFill>
              <a:latin typeface="Didact Gothic"/>
              <a:ea typeface="Didact Gothic"/>
              <a:cs typeface="Didact Gothic"/>
              <a:sym typeface="Didact Gothic"/>
            </a:endParaRPr>
          </a:p>
        </p:txBody>
      </p:sp>
      <p:pic>
        <p:nvPicPr>
          <p:cNvPr descr="Logo_KC_GN.png" id="86" name="Google Shape;86;p20"/>
          <p:cNvPicPr preferRelativeResize="0"/>
          <p:nvPr/>
        </p:nvPicPr>
        <p:blipFill>
          <a:blip r:embed="rId3">
            <a:alphaModFix/>
          </a:blip>
          <a:stretch>
            <a:fillRect/>
          </a:stretch>
        </p:blipFill>
        <p:spPr>
          <a:xfrm>
            <a:off x="5136700" y="741166"/>
            <a:ext cx="4007300" cy="3965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400">
                <a:latin typeface="Didact Gothic"/>
                <a:ea typeface="Didact Gothic"/>
                <a:cs typeface="Didact Gothic"/>
                <a:sym typeface="Didact Gothic"/>
              </a:rPr>
              <a:t>OFFICIAL KEY CLUB MEMBERSHIP</a:t>
            </a:r>
            <a:endParaRPr sz="4400">
              <a:latin typeface="Didact Gothic"/>
              <a:ea typeface="Didact Gothic"/>
              <a:cs typeface="Didact Gothic"/>
              <a:sym typeface="Didact Gothic"/>
            </a:endParaRPr>
          </a:p>
        </p:txBody>
      </p:sp>
      <p:sp>
        <p:nvSpPr>
          <p:cNvPr id="167" name="Google Shape;167;p29"/>
          <p:cNvSpPr txBox="1"/>
          <p:nvPr>
            <p:ph idx="1" type="body"/>
          </p:nvPr>
        </p:nvSpPr>
        <p:spPr>
          <a:xfrm>
            <a:off x="-4408451" y="-5354884"/>
            <a:ext cx="8229600" cy="3465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Fill out form found in link on presentation</a:t>
            </a:r>
            <a:endParaRPr sz="2400">
              <a:solidFill>
                <a:srgbClr val="000000"/>
              </a:solidFill>
              <a:latin typeface="Didact Gothic"/>
              <a:ea typeface="Didact Gothic"/>
              <a:cs typeface="Didact Gothic"/>
              <a:sym typeface="Didact Gothic"/>
            </a:endParaRPr>
          </a:p>
          <a:p>
            <a:pPr indent="-381000" lvl="0" marL="457200" rtl="0" algn="l">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$15.00 membership dues paid to DVHS Key Club</a:t>
            </a:r>
            <a:endParaRPr sz="2400">
              <a:solidFill>
                <a:srgbClr val="000000"/>
              </a:solidFill>
              <a:latin typeface="Didact Gothic"/>
              <a:ea typeface="Didact Gothic"/>
              <a:cs typeface="Didact Gothic"/>
              <a:sym typeface="Didact Gothic"/>
            </a:endParaRPr>
          </a:p>
          <a:p>
            <a:pPr indent="-342900" lvl="1" marL="914400" rtl="0" algn="l">
              <a:spcBef>
                <a:spcPts val="0"/>
              </a:spcBef>
              <a:spcAft>
                <a:spcPts val="0"/>
              </a:spcAft>
              <a:buClr>
                <a:srgbClr val="000000"/>
              </a:buClr>
              <a:buSzPts val="1800"/>
              <a:buFont typeface="Didact Gothic"/>
              <a:buChar char="○"/>
            </a:pPr>
            <a:r>
              <a:rPr lang="en" sz="1800">
                <a:solidFill>
                  <a:srgbClr val="000000"/>
                </a:solidFill>
                <a:latin typeface="Didact Gothic"/>
                <a:ea typeface="Didact Gothic"/>
                <a:cs typeface="Didact Gothic"/>
                <a:sym typeface="Didact Gothic"/>
              </a:rPr>
              <a:t>You will receive a pin, member handbook, and a membership certificate</a:t>
            </a:r>
            <a:endParaRPr sz="1800">
              <a:solidFill>
                <a:srgbClr val="000000"/>
              </a:solidFill>
              <a:latin typeface="Didact Gothic"/>
              <a:ea typeface="Didact Gothic"/>
              <a:cs typeface="Didact Gothic"/>
              <a:sym typeface="Didact Gothic"/>
            </a:endParaRPr>
          </a:p>
          <a:p>
            <a:pPr indent="-381000" lvl="0" marL="457200" rtl="0" algn="l">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Final Deadline: November</a:t>
            </a:r>
            <a:endParaRPr sz="2400">
              <a:solidFill>
                <a:srgbClr val="000000"/>
              </a:solidFill>
              <a:latin typeface="Didact Gothic"/>
              <a:ea typeface="Didact Gothic"/>
              <a:cs typeface="Didact Gothic"/>
              <a:sym typeface="Didact Gothic"/>
            </a:endParaRPr>
          </a:p>
          <a:p>
            <a:pPr indent="-342900" lvl="1" marL="914400" rtl="0" algn="l">
              <a:spcBef>
                <a:spcPts val="0"/>
              </a:spcBef>
              <a:spcAft>
                <a:spcPts val="0"/>
              </a:spcAft>
              <a:buClr>
                <a:srgbClr val="000000"/>
              </a:buClr>
              <a:buSzPts val="1800"/>
              <a:buFont typeface="Didact Gothic"/>
              <a:buChar char="○"/>
            </a:pPr>
            <a:r>
              <a:rPr lang="en" sz="1800">
                <a:solidFill>
                  <a:srgbClr val="000000"/>
                </a:solidFill>
                <a:latin typeface="Didact Gothic"/>
                <a:ea typeface="Didact Gothic"/>
                <a:cs typeface="Didact Gothic"/>
                <a:sym typeface="Didact Gothic"/>
              </a:rPr>
              <a:t>If you turn it in early, you will receive free pizza and a chance to win a T4 gift card (two will be given out; $20 and $5)</a:t>
            </a:r>
            <a:endParaRPr sz="1800">
              <a:solidFill>
                <a:srgbClr val="000000"/>
              </a:solidFill>
              <a:latin typeface="Didact Gothic"/>
              <a:ea typeface="Didact Gothic"/>
              <a:cs typeface="Didact Gothic"/>
              <a:sym typeface="Didact Gothic"/>
            </a:endParaRPr>
          </a:p>
          <a:p>
            <a:pPr indent="-381000" lvl="0" marL="457200" rtl="0" algn="l">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Forms and dues to Ms. Amini’s room, Room 1118</a:t>
            </a:r>
            <a:endParaRPr sz="24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t/>
            </a:r>
            <a:endParaRPr sz="18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t/>
            </a:r>
            <a:endParaRPr sz="18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rPr lang="en" sz="1800">
                <a:solidFill>
                  <a:srgbClr val="000000"/>
                </a:solidFill>
                <a:latin typeface="Didact Gothic"/>
                <a:ea typeface="Didact Gothic"/>
                <a:cs typeface="Didact Gothic"/>
                <a:sym typeface="Didact Gothic"/>
              </a:rPr>
              <a:t>If you have trouble paying dues, contact us and we will provide financial assistance!</a:t>
            </a:r>
            <a:endParaRPr sz="18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t/>
            </a:r>
            <a:endParaRPr sz="2400">
              <a:solidFill>
                <a:srgbClr val="000000"/>
              </a:solidFill>
              <a:latin typeface="Didact Gothic"/>
              <a:ea typeface="Didact Gothic"/>
              <a:cs typeface="Didact Gothic"/>
              <a:sym typeface="Didact Gothic"/>
            </a:endParaRPr>
          </a:p>
        </p:txBody>
      </p:sp>
      <p:sp>
        <p:nvSpPr>
          <p:cNvPr id="168" name="Google Shape;168;p29"/>
          <p:cNvSpPr txBox="1"/>
          <p:nvPr/>
        </p:nvSpPr>
        <p:spPr>
          <a:xfrm>
            <a:off x="457200" y="1523250"/>
            <a:ext cx="8229600" cy="32877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Didact Gothic"/>
              <a:buChar char="●"/>
            </a:pPr>
            <a:r>
              <a:rPr lang="en" sz="2000">
                <a:solidFill>
                  <a:schemeClr val="dk1"/>
                </a:solidFill>
                <a:latin typeface="Didact Gothic"/>
                <a:ea typeface="Didact Gothic"/>
                <a:cs typeface="Didact Gothic"/>
                <a:sym typeface="Didact Gothic"/>
              </a:rPr>
              <a:t>Fill out form attached </a:t>
            </a:r>
            <a:r>
              <a:rPr lang="en" sz="2000" u="sng">
                <a:solidFill>
                  <a:schemeClr val="hlink"/>
                </a:solidFill>
                <a:latin typeface="Didact Gothic"/>
                <a:ea typeface="Didact Gothic"/>
                <a:cs typeface="Didact Gothic"/>
                <a:sym typeface="Didact Gothic"/>
                <a:hlinkClick r:id="rId3"/>
              </a:rPr>
              <a:t>here</a:t>
            </a:r>
            <a:r>
              <a:rPr lang="en" sz="2000">
                <a:solidFill>
                  <a:schemeClr val="dk1"/>
                </a:solidFill>
                <a:latin typeface="Didact Gothic"/>
                <a:ea typeface="Didact Gothic"/>
                <a:cs typeface="Didact Gothic"/>
                <a:sym typeface="Didact Gothic"/>
              </a:rPr>
              <a:t> (form will also be attached on Schoolloop)</a:t>
            </a:r>
            <a:endParaRPr sz="2000">
              <a:solidFill>
                <a:schemeClr val="dk1"/>
              </a:solidFill>
              <a:latin typeface="Didact Gothic"/>
              <a:ea typeface="Didact Gothic"/>
              <a:cs typeface="Didact Gothic"/>
              <a:sym typeface="Didact Gothic"/>
            </a:endParaRPr>
          </a:p>
          <a:p>
            <a:pPr indent="-355600" lvl="0" marL="457200" rtl="0" algn="l">
              <a:lnSpc>
                <a:spcPct val="115000"/>
              </a:lnSpc>
              <a:spcBef>
                <a:spcPts val="0"/>
              </a:spcBef>
              <a:spcAft>
                <a:spcPts val="0"/>
              </a:spcAft>
              <a:buClr>
                <a:schemeClr val="dk1"/>
              </a:buClr>
              <a:buSzPts val="2000"/>
              <a:buFont typeface="Didact Gothic"/>
              <a:buChar char="●"/>
            </a:pPr>
            <a:r>
              <a:rPr lang="en" sz="2000">
                <a:solidFill>
                  <a:schemeClr val="dk1"/>
                </a:solidFill>
                <a:latin typeface="Didact Gothic"/>
                <a:ea typeface="Didact Gothic"/>
                <a:cs typeface="Didact Gothic"/>
                <a:sym typeface="Didact Gothic"/>
              </a:rPr>
              <a:t>$20.00 membership due paid to DVHS Key Club</a:t>
            </a:r>
            <a:endParaRPr sz="2000">
              <a:solidFill>
                <a:schemeClr val="dk1"/>
              </a:solidFill>
              <a:latin typeface="Didact Gothic"/>
              <a:ea typeface="Didact Gothic"/>
              <a:cs typeface="Didact Gothic"/>
              <a:sym typeface="Didact Gothic"/>
            </a:endParaRPr>
          </a:p>
          <a:p>
            <a:pPr indent="-342900" lvl="1" marL="914400" rtl="0" algn="l">
              <a:lnSpc>
                <a:spcPct val="115000"/>
              </a:lnSpc>
              <a:spcBef>
                <a:spcPts val="0"/>
              </a:spcBef>
              <a:spcAft>
                <a:spcPts val="0"/>
              </a:spcAft>
              <a:buClr>
                <a:schemeClr val="dk1"/>
              </a:buClr>
              <a:buSzPts val="1800"/>
              <a:buFont typeface="Didact Gothic"/>
              <a:buChar char="○"/>
            </a:pPr>
            <a:r>
              <a:rPr lang="en" sz="1800">
                <a:solidFill>
                  <a:schemeClr val="dk1"/>
                </a:solidFill>
                <a:latin typeface="Didact Gothic"/>
                <a:ea typeface="Didact Gothic"/>
                <a:cs typeface="Didact Gothic"/>
                <a:sym typeface="Didact Gothic"/>
              </a:rPr>
              <a:t>You will receive a Key Club pin, Key Club membership handbook, </a:t>
            </a:r>
            <a:r>
              <a:rPr b="1" lang="en" sz="1800">
                <a:solidFill>
                  <a:schemeClr val="dk1"/>
                </a:solidFill>
                <a:latin typeface="Didact Gothic"/>
                <a:ea typeface="Didact Gothic"/>
                <a:cs typeface="Didact Gothic"/>
                <a:sym typeface="Didact Gothic"/>
              </a:rPr>
              <a:t>a T-shirt</a:t>
            </a:r>
            <a:r>
              <a:rPr lang="en" sz="1800">
                <a:solidFill>
                  <a:schemeClr val="dk1"/>
                </a:solidFill>
                <a:latin typeface="Didact Gothic"/>
                <a:ea typeface="Didact Gothic"/>
                <a:cs typeface="Didact Gothic"/>
                <a:sym typeface="Didact Gothic"/>
              </a:rPr>
              <a:t>, and a Key Club membership certificate (new members only)</a:t>
            </a:r>
            <a:endParaRPr b="1" sz="1800">
              <a:solidFill>
                <a:schemeClr val="dk1"/>
              </a:solidFill>
              <a:highlight>
                <a:srgbClr val="FFFF00"/>
              </a:highlight>
              <a:latin typeface="Didact Gothic"/>
              <a:ea typeface="Didact Gothic"/>
              <a:cs typeface="Didact Gothic"/>
              <a:sym typeface="Didact Gothic"/>
            </a:endParaRPr>
          </a:p>
          <a:p>
            <a:pPr indent="-355600" lvl="0" marL="457200" rtl="0" algn="l">
              <a:lnSpc>
                <a:spcPct val="115000"/>
              </a:lnSpc>
              <a:spcBef>
                <a:spcPts val="0"/>
              </a:spcBef>
              <a:spcAft>
                <a:spcPts val="0"/>
              </a:spcAft>
              <a:buClr>
                <a:schemeClr val="dk1"/>
              </a:buClr>
              <a:buSzPts val="2000"/>
              <a:buFont typeface="Didact Gothic"/>
              <a:buChar char="●"/>
            </a:pPr>
            <a:r>
              <a:rPr b="1" lang="en" sz="2000">
                <a:solidFill>
                  <a:schemeClr val="dk1"/>
                </a:solidFill>
                <a:highlight>
                  <a:srgbClr val="FFFF00"/>
                </a:highlight>
                <a:latin typeface="Didact Gothic"/>
                <a:ea typeface="Didact Gothic"/>
                <a:cs typeface="Didact Gothic"/>
                <a:sym typeface="Didact Gothic"/>
              </a:rPr>
              <a:t>Early Bird Deadline: September 29th </a:t>
            </a:r>
            <a:endParaRPr b="1" sz="2000">
              <a:solidFill>
                <a:schemeClr val="dk1"/>
              </a:solidFill>
              <a:highlight>
                <a:srgbClr val="FFFF00"/>
              </a:highlight>
              <a:latin typeface="Didact Gothic"/>
              <a:ea typeface="Didact Gothic"/>
              <a:cs typeface="Didact Gothic"/>
              <a:sym typeface="Didact Gothic"/>
            </a:endParaRPr>
          </a:p>
          <a:p>
            <a:pPr indent="-342900" lvl="2" marL="1371600" rtl="0" algn="l">
              <a:lnSpc>
                <a:spcPct val="115000"/>
              </a:lnSpc>
              <a:spcBef>
                <a:spcPts val="0"/>
              </a:spcBef>
              <a:spcAft>
                <a:spcPts val="0"/>
              </a:spcAft>
              <a:buClr>
                <a:schemeClr val="dk1"/>
              </a:buClr>
              <a:buSzPts val="1800"/>
              <a:buFont typeface="Didact Gothic"/>
              <a:buChar char="■"/>
            </a:pPr>
            <a:r>
              <a:rPr lang="en" sz="1800">
                <a:solidFill>
                  <a:schemeClr val="dk1"/>
                </a:solidFill>
                <a:latin typeface="Didact Gothic"/>
                <a:ea typeface="Didact Gothic"/>
                <a:cs typeface="Didact Gothic"/>
                <a:sym typeface="Didact Gothic"/>
              </a:rPr>
              <a:t>Turn it in at this deadline you will receive a chance to win a </a:t>
            </a:r>
            <a:r>
              <a:rPr lang="en" sz="1800">
                <a:solidFill>
                  <a:schemeClr val="dk1"/>
                </a:solidFill>
                <a:highlight>
                  <a:srgbClr val="00FFFF"/>
                </a:highlight>
                <a:latin typeface="Didact Gothic"/>
                <a:ea typeface="Didact Gothic"/>
                <a:cs typeface="Didact Gothic"/>
                <a:sym typeface="Didact Gothic"/>
              </a:rPr>
              <a:t>T4 gift card</a:t>
            </a:r>
            <a:r>
              <a:rPr lang="en" sz="1800">
                <a:solidFill>
                  <a:schemeClr val="dk1"/>
                </a:solidFill>
                <a:latin typeface="Didact Gothic"/>
                <a:ea typeface="Didact Gothic"/>
                <a:cs typeface="Didact Gothic"/>
                <a:sym typeface="Didact Gothic"/>
              </a:rPr>
              <a:t> (two will be given out; $20 and $5)</a:t>
            </a:r>
            <a:endParaRPr sz="1800">
              <a:solidFill>
                <a:schemeClr val="dk1"/>
              </a:solidFill>
              <a:latin typeface="Didact Gothic"/>
              <a:ea typeface="Didact Gothic"/>
              <a:cs typeface="Didact Gothic"/>
              <a:sym typeface="Didact Gothic"/>
            </a:endParaRPr>
          </a:p>
          <a:p>
            <a:pPr indent="-355600" lvl="1" marL="914400" rtl="0" algn="l">
              <a:lnSpc>
                <a:spcPct val="115000"/>
              </a:lnSpc>
              <a:spcBef>
                <a:spcPts val="0"/>
              </a:spcBef>
              <a:spcAft>
                <a:spcPts val="0"/>
              </a:spcAft>
              <a:buClr>
                <a:schemeClr val="dk1"/>
              </a:buClr>
              <a:buSzPts val="2000"/>
              <a:buFont typeface="Didact Gothic"/>
              <a:buChar char="○"/>
            </a:pPr>
            <a:r>
              <a:rPr b="1" lang="en" sz="2000">
                <a:solidFill>
                  <a:schemeClr val="dk1"/>
                </a:solidFill>
                <a:latin typeface="Didact Gothic"/>
                <a:ea typeface="Didact Gothic"/>
                <a:cs typeface="Didact Gothic"/>
                <a:sym typeface="Didact Gothic"/>
              </a:rPr>
              <a:t>Regular Deadline: October 27th</a:t>
            </a:r>
            <a:endParaRPr b="1" sz="2000">
              <a:solidFill>
                <a:schemeClr val="dk1"/>
              </a:solidFill>
              <a:latin typeface="Didact Gothic"/>
              <a:ea typeface="Didact Gothic"/>
              <a:cs typeface="Didact Gothic"/>
              <a:sym typeface="Didact Gothic"/>
            </a:endParaRPr>
          </a:p>
          <a:p>
            <a:pPr indent="-342900" lvl="2" marL="1371600" marR="0" rtl="0" algn="l">
              <a:lnSpc>
                <a:spcPct val="115000"/>
              </a:lnSpc>
              <a:spcBef>
                <a:spcPts val="0"/>
              </a:spcBef>
              <a:spcAft>
                <a:spcPts val="0"/>
              </a:spcAft>
              <a:buClr>
                <a:schemeClr val="dk1"/>
              </a:buClr>
              <a:buSzPts val="1800"/>
              <a:buFont typeface="Didact Gothic"/>
              <a:buChar char="■"/>
            </a:pPr>
            <a:r>
              <a:rPr lang="en" sz="1800">
                <a:solidFill>
                  <a:schemeClr val="dk1"/>
                </a:solidFill>
                <a:highlight>
                  <a:srgbClr val="FFFF00"/>
                </a:highlight>
                <a:latin typeface="Didact Gothic"/>
                <a:ea typeface="Didact Gothic"/>
                <a:cs typeface="Didact Gothic"/>
                <a:sym typeface="Didact Gothic"/>
              </a:rPr>
              <a:t>Forms and dues to </a:t>
            </a:r>
            <a:r>
              <a:rPr b="1" lang="en" sz="1800">
                <a:solidFill>
                  <a:schemeClr val="dk1"/>
                </a:solidFill>
                <a:highlight>
                  <a:srgbClr val="FFFF00"/>
                </a:highlight>
                <a:latin typeface="Didact Gothic"/>
                <a:ea typeface="Didact Gothic"/>
                <a:cs typeface="Didact Gothic"/>
                <a:sym typeface="Didact Gothic"/>
              </a:rPr>
              <a:t>Mrs. Lindgren’s room, Room 3105</a:t>
            </a:r>
            <a:endParaRPr b="1" sz="1800">
              <a:solidFill>
                <a:schemeClr val="dk1"/>
              </a:solidFill>
              <a:highlight>
                <a:srgbClr val="FFFF00"/>
              </a:highlight>
              <a:latin typeface="Didact Gothic"/>
              <a:ea typeface="Didact Gothic"/>
              <a:cs typeface="Didact Gothic"/>
              <a:sym typeface="Didact Gothic"/>
            </a:endParaRPr>
          </a:p>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a:p>
            <a:pPr indent="0" lvl="0" marL="0" rtl="0" algn="l">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If you have trouble paying dues, contact us and we will provide financial assistance!</a:t>
            </a:r>
            <a:endParaRPr>
              <a:solidFill>
                <a:schemeClr val="dk1"/>
              </a:solidFill>
              <a:latin typeface="Didact Gothic"/>
              <a:ea typeface="Didact Gothic"/>
              <a:cs typeface="Didact Gothic"/>
              <a:sym typeface="Didact Gothic"/>
            </a:endParaRPr>
          </a:p>
          <a:p>
            <a:pPr indent="0" lvl="0" marL="0" rtl="0" algn="l">
              <a:spcBef>
                <a:spcPts val="0"/>
              </a:spcBef>
              <a:spcAft>
                <a:spcPts val="0"/>
              </a:spcAft>
              <a:buClr>
                <a:schemeClr val="dk1"/>
              </a:buClr>
              <a:buSzPts val="1100"/>
              <a:buFont typeface="Arial"/>
              <a:buNone/>
            </a:pPr>
            <a:r>
              <a:t/>
            </a:r>
            <a:endParaRPr sz="24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BENEFITS OF MEMBERSHIP</a:t>
            </a:r>
            <a:endParaRPr>
              <a:latin typeface="Didact Gothic"/>
              <a:ea typeface="Didact Gothic"/>
              <a:cs typeface="Didact Gothic"/>
              <a:sym typeface="Didact Gothic"/>
            </a:endParaRPr>
          </a:p>
        </p:txBody>
      </p:sp>
      <p:sp>
        <p:nvSpPr>
          <p:cNvPr id="174" name="Google Shape;174;p30"/>
          <p:cNvSpPr txBox="1"/>
          <p:nvPr>
            <p:ph idx="1" type="body"/>
          </p:nvPr>
        </p:nvSpPr>
        <p:spPr>
          <a:xfrm>
            <a:off x="457200" y="1411325"/>
            <a:ext cx="8686800" cy="34653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Join the Key Club Ohana</a:t>
            </a:r>
            <a:endParaRPr sz="2400">
              <a:solidFill>
                <a:srgbClr val="000000"/>
              </a:solidFill>
              <a:latin typeface="Didact Gothic"/>
              <a:ea typeface="Didact Gothic"/>
              <a:cs typeface="Didact Gothic"/>
              <a:sym typeface="Didact Gothic"/>
            </a:endParaRPr>
          </a:p>
          <a:p>
            <a:pPr indent="-381000" lvl="0" marL="457200" rtl="0" algn="l">
              <a:lnSpc>
                <a:spcPct val="115000"/>
              </a:lnSpc>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Run for officer positions and comittee positions</a:t>
            </a:r>
            <a:endParaRPr sz="2400">
              <a:solidFill>
                <a:srgbClr val="000000"/>
              </a:solidFill>
              <a:latin typeface="Didact Gothic"/>
              <a:ea typeface="Didact Gothic"/>
              <a:cs typeface="Didact Gothic"/>
              <a:sym typeface="Didact Gothic"/>
            </a:endParaRPr>
          </a:p>
          <a:p>
            <a:pPr indent="-381000" lvl="0" marL="457200" rtl="0" algn="l">
              <a:lnSpc>
                <a:spcPct val="115000"/>
              </a:lnSpc>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Eligibility for contests, scholarships, and awards </a:t>
            </a:r>
            <a:endParaRPr sz="2400">
              <a:solidFill>
                <a:srgbClr val="000000"/>
              </a:solidFill>
              <a:latin typeface="Didact Gothic"/>
              <a:ea typeface="Didact Gothic"/>
              <a:cs typeface="Didact Gothic"/>
              <a:sym typeface="Didact Gothic"/>
            </a:endParaRPr>
          </a:p>
          <a:p>
            <a:pPr indent="-342900" lvl="1" marL="914400" rtl="0" algn="l">
              <a:lnSpc>
                <a:spcPct val="115000"/>
              </a:lnSpc>
              <a:spcBef>
                <a:spcPts val="0"/>
              </a:spcBef>
              <a:spcAft>
                <a:spcPts val="0"/>
              </a:spcAft>
              <a:buClr>
                <a:srgbClr val="000000"/>
              </a:buClr>
              <a:buSzPts val="1800"/>
              <a:buFont typeface="Didact Gothic"/>
              <a:buChar char="○"/>
            </a:pPr>
            <a:r>
              <a:rPr lang="en" sz="1800">
                <a:solidFill>
                  <a:srgbClr val="000000"/>
                </a:solidFill>
                <a:latin typeface="Didact Gothic"/>
                <a:ea typeface="Didact Gothic"/>
                <a:cs typeface="Didact Gothic"/>
                <a:sym typeface="Didact Gothic"/>
              </a:rPr>
              <a:t>President’s Volunteer Service Award, Member Recognition Program, Cal-Nev-Ha Foundation Scholarships ($500-$2000)</a:t>
            </a:r>
            <a:endParaRPr sz="1800">
              <a:solidFill>
                <a:srgbClr val="000000"/>
              </a:solidFill>
              <a:latin typeface="Didact Gothic"/>
              <a:ea typeface="Didact Gothic"/>
              <a:cs typeface="Didact Gothic"/>
              <a:sym typeface="Didact Gothic"/>
            </a:endParaRPr>
          </a:p>
          <a:p>
            <a:pPr indent="-381000" lvl="0" marL="457200" rtl="0" algn="l">
              <a:lnSpc>
                <a:spcPct val="115000"/>
              </a:lnSpc>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Have your hours recognized for scholarships &amp; awards</a:t>
            </a:r>
            <a:endParaRPr sz="2400">
              <a:solidFill>
                <a:srgbClr val="000000"/>
              </a:solidFill>
              <a:latin typeface="Didact Gothic"/>
              <a:ea typeface="Didact Gothic"/>
              <a:cs typeface="Didact Gothic"/>
              <a:sym typeface="Didact Gothic"/>
            </a:endParaRPr>
          </a:p>
          <a:p>
            <a:pPr indent="-381000" lvl="0" marL="457200" rtl="0" algn="l">
              <a:lnSpc>
                <a:spcPct val="115000"/>
              </a:lnSpc>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Attend events such as District Convention &amp; International Convention</a:t>
            </a:r>
            <a:endParaRPr sz="2400">
              <a:solidFill>
                <a:srgbClr val="000000"/>
              </a:solidFill>
              <a:latin typeface="Didact Gothic"/>
              <a:ea typeface="Didact Gothic"/>
              <a:cs typeface="Didact Gothic"/>
              <a:sym typeface="Didact Gothic"/>
            </a:endParaRPr>
          </a:p>
          <a:p>
            <a:pPr indent="-381000" lvl="0" marL="457200" rtl="0" algn="l">
              <a:lnSpc>
                <a:spcPct val="115000"/>
              </a:lnSpc>
              <a:spcBef>
                <a:spcPts val="0"/>
              </a:spcBef>
              <a:spcAft>
                <a:spcPts val="0"/>
              </a:spcAft>
              <a:buClr>
                <a:srgbClr val="000000"/>
              </a:buClr>
              <a:buSzPts val="2400"/>
              <a:buFont typeface="Didact Gothic"/>
              <a:buChar char="●"/>
            </a:pPr>
            <a:r>
              <a:rPr lang="en" sz="2400">
                <a:solidFill>
                  <a:srgbClr val="000000"/>
                </a:solidFill>
                <a:latin typeface="Didact Gothic"/>
                <a:ea typeface="Didact Gothic"/>
                <a:cs typeface="Didact Gothic"/>
                <a:sym typeface="Didact Gothic"/>
              </a:rPr>
              <a:t>* Note that you do not have to pay to be a Key Club Member</a:t>
            </a:r>
            <a:endParaRPr sz="2400">
              <a:solidFill>
                <a:srgbClr val="000000"/>
              </a:solidFill>
              <a:latin typeface="Didact Gothic"/>
              <a:ea typeface="Didact Gothic"/>
              <a:cs typeface="Didact Gothic"/>
              <a:sym typeface="Didact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MONTHLY EVENTS</a:t>
            </a:r>
            <a:endParaRPr/>
          </a:p>
        </p:txBody>
      </p:sp>
      <p:sp>
        <p:nvSpPr>
          <p:cNvPr id="180" name="Google Shape;180;p31"/>
          <p:cNvSpPr txBox="1"/>
          <p:nvPr>
            <p:ph idx="1" type="body"/>
          </p:nvPr>
        </p:nvSpPr>
        <p:spPr>
          <a:xfrm>
            <a:off x="457200" y="1460499"/>
            <a:ext cx="8229600" cy="3465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200">
                <a:solidFill>
                  <a:schemeClr val="dk1"/>
                </a:solidFill>
                <a:latin typeface="Didact Gothic"/>
                <a:ea typeface="Didact Gothic"/>
                <a:cs typeface="Didact Gothic"/>
                <a:sym typeface="Didact Gothic"/>
              </a:rPr>
              <a:t>DCMs (Division Council Meetings)</a:t>
            </a:r>
            <a:endParaRPr b="1" sz="2200">
              <a:solidFill>
                <a:schemeClr val="dk1"/>
              </a:solidFill>
              <a:latin typeface="Didact Gothic"/>
              <a:ea typeface="Didact Gothic"/>
              <a:cs typeface="Didact Gothic"/>
              <a:sym typeface="Didact Gothic"/>
            </a:endParaRPr>
          </a:p>
          <a:p>
            <a:pPr indent="-368300" lvl="0" marL="596900" rtl="0" algn="l">
              <a:lnSpc>
                <a:spcPct val="100000"/>
              </a:lnSpc>
              <a:spcBef>
                <a:spcPts val="0"/>
              </a:spcBef>
              <a:spcAft>
                <a:spcPts val="0"/>
              </a:spcAft>
              <a:buClr>
                <a:schemeClr val="dk1"/>
              </a:buClr>
              <a:buSzPts val="2200"/>
              <a:buFont typeface="Didact Gothic"/>
              <a:buChar char="●"/>
            </a:pPr>
            <a:r>
              <a:rPr lang="en" sz="2200">
                <a:solidFill>
                  <a:schemeClr val="dk1"/>
                </a:solidFill>
                <a:latin typeface="Didact Gothic"/>
                <a:ea typeface="Didact Gothic"/>
                <a:cs typeface="Didact Gothic"/>
                <a:sym typeface="Didact Gothic"/>
              </a:rPr>
              <a:t>The entire division meets up every month for fun, socializing, and bonding as a group. After division updates are mentioned, a fun event, such as a movie night or a sushi date or a boba fest, is held.</a:t>
            </a:r>
            <a:endParaRPr sz="2200">
              <a:solidFill>
                <a:schemeClr val="dk1"/>
              </a:solidFill>
              <a:latin typeface="Didact Gothic"/>
              <a:ea typeface="Didact Gothic"/>
              <a:cs typeface="Didact Gothic"/>
              <a:sym typeface="Didact Gothic"/>
            </a:endParaRPr>
          </a:p>
          <a:p>
            <a:pPr indent="0" lvl="0" marL="0" rtl="0" algn="l">
              <a:lnSpc>
                <a:spcPct val="100000"/>
              </a:lnSpc>
              <a:spcBef>
                <a:spcPts val="0"/>
              </a:spcBef>
              <a:spcAft>
                <a:spcPts val="0"/>
              </a:spcAft>
              <a:buClr>
                <a:schemeClr val="dk1"/>
              </a:buClr>
              <a:buSzPts val="1100"/>
              <a:buFont typeface="Arial"/>
              <a:buNone/>
            </a:pPr>
            <a:r>
              <a:t/>
            </a:r>
            <a:endParaRPr sz="2200">
              <a:solidFill>
                <a:schemeClr val="dk1"/>
              </a:solidFill>
              <a:latin typeface="Didact Gothic"/>
              <a:ea typeface="Didact Gothic"/>
              <a:cs typeface="Didact Gothic"/>
              <a:sym typeface="Didact Gothic"/>
            </a:endParaRPr>
          </a:p>
          <a:p>
            <a:pPr indent="0" lvl="0" marL="0" rtl="0" algn="l">
              <a:lnSpc>
                <a:spcPct val="100000"/>
              </a:lnSpc>
              <a:spcBef>
                <a:spcPts val="0"/>
              </a:spcBef>
              <a:spcAft>
                <a:spcPts val="0"/>
              </a:spcAft>
              <a:buClr>
                <a:schemeClr val="dk1"/>
              </a:buClr>
              <a:buSzPts val="1100"/>
              <a:buFont typeface="Arial"/>
              <a:buNone/>
            </a:pPr>
            <a:r>
              <a:rPr b="1" lang="en" sz="2200">
                <a:solidFill>
                  <a:schemeClr val="dk1"/>
                </a:solidFill>
                <a:latin typeface="Didact Gothic"/>
                <a:ea typeface="Didact Gothic"/>
                <a:cs typeface="Didact Gothic"/>
                <a:sym typeface="Didact Gothic"/>
              </a:rPr>
              <a:t>DWSs (Division-Wide Service)</a:t>
            </a:r>
            <a:endParaRPr b="1" sz="2200">
              <a:solidFill>
                <a:schemeClr val="dk1"/>
              </a:solidFill>
              <a:latin typeface="Didact Gothic"/>
              <a:ea typeface="Didact Gothic"/>
              <a:cs typeface="Didact Gothic"/>
              <a:sym typeface="Didact Gothic"/>
            </a:endParaRPr>
          </a:p>
          <a:p>
            <a:pPr indent="-368300" lvl="0" marL="596900" rtl="0" algn="l">
              <a:lnSpc>
                <a:spcPct val="100000"/>
              </a:lnSpc>
              <a:spcBef>
                <a:spcPts val="0"/>
              </a:spcBef>
              <a:spcAft>
                <a:spcPts val="0"/>
              </a:spcAft>
              <a:buClr>
                <a:schemeClr val="dk1"/>
              </a:buClr>
              <a:buSzPts val="2200"/>
              <a:buFont typeface="Didact Gothic"/>
              <a:buChar char="●"/>
            </a:pPr>
            <a:r>
              <a:rPr lang="en" sz="2200">
                <a:solidFill>
                  <a:schemeClr val="dk1"/>
                </a:solidFill>
                <a:latin typeface="Didact Gothic"/>
                <a:ea typeface="Didact Gothic"/>
                <a:cs typeface="Didact Gothic"/>
                <a:sym typeface="Didact Gothic"/>
              </a:rPr>
              <a:t>During a DWS, members from any club in the division participate in a service project together. This is a great way to bond with other members while serving the community!</a:t>
            </a:r>
            <a:endParaRPr sz="2200">
              <a:latin typeface="Didact Gothic"/>
              <a:ea typeface="Didact Gothic"/>
              <a:cs typeface="Didact Gothic"/>
              <a:sym typeface="Didact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2"/>
          <p:cNvSpPr txBox="1"/>
          <p:nvPr>
            <p:ph idx="1" type="body"/>
          </p:nvPr>
        </p:nvSpPr>
        <p:spPr>
          <a:xfrm>
            <a:off x="141400" y="1437600"/>
            <a:ext cx="5479200" cy="3705900"/>
          </a:xfrm>
          <a:prstGeom prst="rect">
            <a:avLst/>
          </a:prstGeom>
        </p:spPr>
        <p:txBody>
          <a:bodyPr anchorCtr="0" anchor="t" bIns="91425" lIns="91425" spcFirstLastPara="1" rIns="91425" wrap="square" tIns="91425">
            <a:noAutofit/>
          </a:bodyPr>
          <a:lstStyle/>
          <a:p>
            <a:pPr indent="-387350" lvl="0" marL="457200" rtl="0" algn="l">
              <a:lnSpc>
                <a:spcPct val="100000"/>
              </a:lnSpc>
              <a:spcBef>
                <a:spcPts val="0"/>
              </a:spcBef>
              <a:spcAft>
                <a:spcPts val="0"/>
              </a:spcAft>
              <a:buSzPts val="2500"/>
              <a:buFont typeface="Didact Gothic"/>
              <a:buChar char="●"/>
            </a:pPr>
            <a:r>
              <a:rPr b="1" lang="en" sz="2500">
                <a:solidFill>
                  <a:schemeClr val="dk1"/>
                </a:solidFill>
                <a:latin typeface="Didact Gothic"/>
                <a:ea typeface="Didact Gothic"/>
                <a:cs typeface="Didact Gothic"/>
                <a:sym typeface="Didact Gothic"/>
              </a:rPr>
              <a:t>WHEN | </a:t>
            </a:r>
            <a:r>
              <a:rPr lang="en" sz="2500">
                <a:solidFill>
                  <a:schemeClr val="dk1"/>
                </a:solidFill>
                <a:latin typeface="Didact Gothic"/>
                <a:ea typeface="Didact Gothic"/>
                <a:cs typeface="Didact Gothic"/>
                <a:sym typeface="Didact Gothic"/>
              </a:rPr>
              <a:t>Saturday, </a:t>
            </a:r>
            <a:r>
              <a:rPr b="1" lang="en" sz="2500">
                <a:solidFill>
                  <a:srgbClr val="FF0000"/>
                </a:solidFill>
                <a:latin typeface="Didact Gothic"/>
                <a:ea typeface="Didact Gothic"/>
                <a:cs typeface="Didact Gothic"/>
                <a:sym typeface="Didact Gothic"/>
              </a:rPr>
              <a:t>Oct. 20 </a:t>
            </a:r>
            <a:r>
              <a:rPr lang="en" sz="2500">
                <a:solidFill>
                  <a:schemeClr val="dk1"/>
                </a:solidFill>
                <a:latin typeface="Didact Gothic"/>
                <a:ea typeface="Didact Gothic"/>
                <a:cs typeface="Didact Gothic"/>
                <a:sym typeface="Didact Gothic"/>
              </a:rPr>
              <a:t>| ALL DAY</a:t>
            </a:r>
            <a:endParaRPr sz="2500">
              <a:solidFill>
                <a:schemeClr val="dk1"/>
              </a:solidFill>
              <a:latin typeface="Didact Gothic"/>
              <a:ea typeface="Didact Gothic"/>
              <a:cs typeface="Didact Gothic"/>
              <a:sym typeface="Didact Gothic"/>
            </a:endParaRPr>
          </a:p>
          <a:p>
            <a:pPr indent="-387350" lvl="0" marL="457200" rtl="0" algn="l">
              <a:lnSpc>
                <a:spcPct val="100000"/>
              </a:lnSpc>
              <a:spcBef>
                <a:spcPts val="1000"/>
              </a:spcBef>
              <a:spcAft>
                <a:spcPts val="0"/>
              </a:spcAft>
              <a:buSzPts val="2500"/>
              <a:buFont typeface="Didact Gothic"/>
              <a:buChar char="●"/>
            </a:pPr>
            <a:r>
              <a:rPr b="1" lang="en" sz="2500">
                <a:solidFill>
                  <a:schemeClr val="dk1"/>
                </a:solidFill>
                <a:latin typeface="Didact Gothic"/>
                <a:ea typeface="Didact Gothic"/>
                <a:cs typeface="Didact Gothic"/>
                <a:sym typeface="Didact Gothic"/>
              </a:rPr>
              <a:t>WHERE | </a:t>
            </a:r>
            <a:r>
              <a:rPr lang="en" sz="2500">
                <a:solidFill>
                  <a:schemeClr val="dk1"/>
                </a:solidFill>
                <a:latin typeface="Didact Gothic"/>
                <a:ea typeface="Didact Gothic"/>
                <a:cs typeface="Didact Gothic"/>
                <a:sym typeface="Didact Gothic"/>
              </a:rPr>
              <a:t>Six Flags Discovery Kingdom in Vallejo</a:t>
            </a:r>
            <a:endParaRPr sz="2500">
              <a:solidFill>
                <a:schemeClr val="dk1"/>
              </a:solidFill>
              <a:latin typeface="Didact Gothic"/>
              <a:ea typeface="Didact Gothic"/>
              <a:cs typeface="Didact Gothic"/>
              <a:sym typeface="Didact Gothic"/>
            </a:endParaRPr>
          </a:p>
          <a:p>
            <a:pPr indent="-387350" lvl="0" marL="457200" rtl="0" algn="l">
              <a:lnSpc>
                <a:spcPct val="100000"/>
              </a:lnSpc>
              <a:spcBef>
                <a:spcPts val="1000"/>
              </a:spcBef>
              <a:spcAft>
                <a:spcPts val="0"/>
              </a:spcAft>
              <a:buSzPts val="2500"/>
              <a:buFont typeface="Didact Gothic"/>
              <a:buChar char="●"/>
            </a:pPr>
            <a:r>
              <a:rPr b="1" lang="en" sz="2500">
                <a:solidFill>
                  <a:schemeClr val="dk1"/>
                </a:solidFill>
                <a:latin typeface="Didact Gothic"/>
                <a:ea typeface="Didact Gothic"/>
                <a:cs typeface="Didact Gothic"/>
                <a:sym typeface="Didact Gothic"/>
              </a:rPr>
              <a:t>WHAT | </a:t>
            </a:r>
            <a:r>
              <a:rPr lang="en" sz="2500">
                <a:solidFill>
                  <a:schemeClr val="dk1"/>
                </a:solidFill>
                <a:latin typeface="Didact Gothic"/>
                <a:ea typeface="Didact Gothic"/>
                <a:cs typeface="Didact Gothic"/>
                <a:sym typeface="Didact Gothic"/>
              </a:rPr>
              <a:t>Participate in the Divisional Spirit Rally, meet new people, help out the Pediatric Trauma Program, and show off your Key Club Spirit</a:t>
            </a:r>
            <a:endParaRPr sz="2500">
              <a:solidFill>
                <a:schemeClr val="dk1"/>
              </a:solidFill>
              <a:latin typeface="Didact Gothic"/>
              <a:ea typeface="Didact Gothic"/>
              <a:cs typeface="Didact Gothic"/>
              <a:sym typeface="Didact Gothic"/>
            </a:endParaRPr>
          </a:p>
          <a:p>
            <a:pPr indent="-387350" lvl="0" marL="457200" rtl="0" algn="l">
              <a:lnSpc>
                <a:spcPct val="100000"/>
              </a:lnSpc>
              <a:spcBef>
                <a:spcPts val="1000"/>
              </a:spcBef>
              <a:spcAft>
                <a:spcPts val="1000"/>
              </a:spcAft>
              <a:buSzPts val="2500"/>
              <a:buFont typeface="Didact Gothic"/>
              <a:buChar char="●"/>
            </a:pPr>
            <a:r>
              <a:rPr b="1" lang="en" sz="2500">
                <a:solidFill>
                  <a:schemeClr val="dk1"/>
                </a:solidFill>
                <a:latin typeface="Didact Gothic"/>
                <a:ea typeface="Didact Gothic"/>
                <a:cs typeface="Didact Gothic"/>
                <a:sym typeface="Didact Gothic"/>
              </a:rPr>
              <a:t>COST | </a:t>
            </a:r>
            <a:r>
              <a:rPr lang="en" sz="2500">
                <a:solidFill>
                  <a:schemeClr val="dk1"/>
                </a:solidFill>
                <a:latin typeface="Didact Gothic"/>
                <a:ea typeface="Didact Gothic"/>
                <a:cs typeface="Didact Gothic"/>
                <a:sym typeface="Didact Gothic"/>
              </a:rPr>
              <a:t>Pre-sale: $34, On-site: $38</a:t>
            </a:r>
            <a:endParaRPr sz="2500">
              <a:latin typeface="Didact Gothic"/>
              <a:ea typeface="Didact Gothic"/>
              <a:cs typeface="Didact Gothic"/>
              <a:sym typeface="Didact Gothic"/>
            </a:endParaRPr>
          </a:p>
        </p:txBody>
      </p:sp>
      <p:sp>
        <p:nvSpPr>
          <p:cNvPr id="186" name="Google Shape;186;p32"/>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FALL RALLY NORTH (FRN)</a:t>
            </a:r>
            <a:endParaRPr/>
          </a:p>
        </p:txBody>
      </p:sp>
      <p:pic>
        <p:nvPicPr>
          <p:cNvPr id="187" name="Google Shape;187;p32"/>
          <p:cNvPicPr preferRelativeResize="0"/>
          <p:nvPr/>
        </p:nvPicPr>
        <p:blipFill>
          <a:blip r:embed="rId3">
            <a:alphaModFix/>
          </a:blip>
          <a:stretch>
            <a:fillRect/>
          </a:stretch>
        </p:blipFill>
        <p:spPr>
          <a:xfrm>
            <a:off x="5762600" y="1608450"/>
            <a:ext cx="3180501" cy="3325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FRN Requirements</a:t>
            </a:r>
            <a:endParaRPr>
              <a:latin typeface="Didact Gothic"/>
              <a:ea typeface="Didact Gothic"/>
              <a:cs typeface="Didact Gothic"/>
              <a:sym typeface="Didact Gothic"/>
            </a:endParaRPr>
          </a:p>
        </p:txBody>
      </p:sp>
      <p:sp>
        <p:nvSpPr>
          <p:cNvPr id="193" name="Google Shape;193;p33"/>
          <p:cNvSpPr txBox="1"/>
          <p:nvPr>
            <p:ph idx="1" type="body"/>
          </p:nvPr>
        </p:nvSpPr>
        <p:spPr>
          <a:xfrm>
            <a:off x="125875" y="1460499"/>
            <a:ext cx="8229600" cy="3465300"/>
          </a:xfrm>
          <a:prstGeom prst="rect">
            <a:avLst/>
          </a:prstGeom>
        </p:spPr>
        <p:txBody>
          <a:bodyPr anchorCtr="0" anchor="t" bIns="91425" lIns="91425" spcFirstLastPara="1" rIns="91425" wrap="square" tIns="91425">
            <a:noAutofit/>
          </a:bodyPr>
          <a:lstStyle/>
          <a:p>
            <a:pPr indent="-349250" lvl="0" marL="596900" rtl="0" algn="l">
              <a:lnSpc>
                <a:spcPct val="144000"/>
              </a:lnSpc>
              <a:spcBef>
                <a:spcPts val="0"/>
              </a:spcBef>
              <a:spcAft>
                <a:spcPts val="0"/>
              </a:spcAft>
              <a:buClr>
                <a:schemeClr val="dk1"/>
              </a:buClr>
              <a:buSzPts val="1900"/>
              <a:buFont typeface="Didact Gothic"/>
              <a:buAutoNum type="arabicPeriod"/>
            </a:pPr>
            <a:r>
              <a:rPr lang="en" sz="1900">
                <a:solidFill>
                  <a:schemeClr val="dk1"/>
                </a:solidFill>
                <a:latin typeface="Didact Gothic"/>
                <a:ea typeface="Didact Gothic"/>
                <a:cs typeface="Didact Gothic"/>
                <a:sym typeface="Didact Gothic"/>
              </a:rPr>
              <a:t>New members must complete five (5) service hours* by October 13, 2018.</a:t>
            </a:r>
            <a:endParaRPr sz="1900">
              <a:solidFill>
                <a:schemeClr val="dk1"/>
              </a:solidFill>
              <a:latin typeface="Didact Gothic"/>
              <a:ea typeface="Didact Gothic"/>
              <a:cs typeface="Didact Gothic"/>
              <a:sym typeface="Didact Gothic"/>
            </a:endParaRPr>
          </a:p>
          <a:p>
            <a:pPr indent="-349250" lvl="0" marL="596900" rtl="0" algn="l">
              <a:lnSpc>
                <a:spcPct val="144000"/>
              </a:lnSpc>
              <a:spcBef>
                <a:spcPts val="0"/>
              </a:spcBef>
              <a:spcAft>
                <a:spcPts val="0"/>
              </a:spcAft>
              <a:buClr>
                <a:schemeClr val="dk1"/>
              </a:buClr>
              <a:buSzPts val="1900"/>
              <a:buFont typeface="Didact Gothic"/>
              <a:buAutoNum type="arabicPeriod"/>
            </a:pPr>
            <a:r>
              <a:rPr lang="en" sz="1900">
                <a:solidFill>
                  <a:schemeClr val="dk1"/>
                </a:solidFill>
                <a:latin typeface="Didact Gothic"/>
                <a:ea typeface="Didact Gothic"/>
                <a:cs typeface="Didact Gothic"/>
                <a:sym typeface="Didact Gothic"/>
              </a:rPr>
              <a:t>Returning members (any member that participated LAST YEAR) must complete ten (10) service hours* by October 13, 2018.</a:t>
            </a:r>
            <a:endParaRPr sz="1900">
              <a:solidFill>
                <a:schemeClr val="dk1"/>
              </a:solidFill>
              <a:latin typeface="Didact Gothic"/>
              <a:ea typeface="Didact Gothic"/>
              <a:cs typeface="Didact Gothic"/>
              <a:sym typeface="Didact Gothic"/>
            </a:endParaRPr>
          </a:p>
          <a:p>
            <a:pPr indent="-349250" lvl="0" marL="596900" rtl="0" algn="l">
              <a:lnSpc>
                <a:spcPct val="144000"/>
              </a:lnSpc>
              <a:spcBef>
                <a:spcPts val="0"/>
              </a:spcBef>
              <a:spcAft>
                <a:spcPts val="0"/>
              </a:spcAft>
              <a:buClr>
                <a:schemeClr val="dk1"/>
              </a:buClr>
              <a:buSzPts val="1900"/>
              <a:buFont typeface="Didact Gothic"/>
              <a:buAutoNum type="arabicPeriod"/>
            </a:pPr>
            <a:r>
              <a:rPr lang="en" sz="1900">
                <a:solidFill>
                  <a:schemeClr val="dk1"/>
                </a:solidFill>
                <a:latin typeface="Didact Gothic"/>
                <a:ea typeface="Didact Gothic"/>
                <a:cs typeface="Didact Gothic"/>
                <a:sym typeface="Didact Gothic"/>
              </a:rPr>
              <a:t>All attendees must attend at least one (1) spirit social event.</a:t>
            </a:r>
            <a:endParaRPr sz="1900">
              <a:solidFill>
                <a:schemeClr val="dk1"/>
              </a:solidFill>
              <a:latin typeface="Didact Gothic"/>
              <a:ea typeface="Didact Gothic"/>
              <a:cs typeface="Didact Gothic"/>
              <a:sym typeface="Didact Gothic"/>
            </a:endParaRPr>
          </a:p>
          <a:p>
            <a:pPr indent="-349250" lvl="0" marL="596900" rtl="0" algn="l">
              <a:lnSpc>
                <a:spcPct val="144000"/>
              </a:lnSpc>
              <a:spcBef>
                <a:spcPts val="0"/>
              </a:spcBef>
              <a:spcAft>
                <a:spcPts val="0"/>
              </a:spcAft>
              <a:buClr>
                <a:schemeClr val="dk1"/>
              </a:buClr>
              <a:buSzPts val="1900"/>
              <a:buFont typeface="Didact Gothic"/>
              <a:buAutoNum type="arabicPeriod"/>
            </a:pPr>
            <a:r>
              <a:rPr lang="en" sz="1900">
                <a:solidFill>
                  <a:schemeClr val="dk1"/>
                </a:solidFill>
                <a:latin typeface="Didact Gothic"/>
                <a:ea typeface="Didact Gothic"/>
                <a:cs typeface="Didact Gothic"/>
                <a:sym typeface="Didact Gothic"/>
              </a:rPr>
              <a:t>All attendees must attend at least one (1) Division Council Meeting. This can include the Spirit Social DCM.</a:t>
            </a:r>
            <a:endParaRPr sz="1900">
              <a:solidFill>
                <a:schemeClr val="dk1"/>
              </a:solidFill>
              <a:latin typeface="Didact Gothic"/>
              <a:ea typeface="Didact Gothic"/>
              <a:cs typeface="Didact Gothic"/>
              <a:sym typeface="Didact Gothic"/>
            </a:endParaRPr>
          </a:p>
          <a:p>
            <a:pPr indent="-342900" lvl="0" marL="596900" rtl="0" algn="l">
              <a:lnSpc>
                <a:spcPct val="144000"/>
              </a:lnSpc>
              <a:spcBef>
                <a:spcPts val="0"/>
              </a:spcBef>
              <a:spcAft>
                <a:spcPts val="0"/>
              </a:spcAft>
              <a:buClr>
                <a:schemeClr val="dk1"/>
              </a:buClr>
              <a:buSzPts val="1800"/>
              <a:buFont typeface="Didact Gothic"/>
              <a:buAutoNum type="arabicPeriod"/>
            </a:pPr>
            <a:r>
              <a:rPr lang="en" sz="1800">
                <a:solidFill>
                  <a:schemeClr val="dk1"/>
                </a:solidFill>
                <a:latin typeface="Didact Gothic"/>
                <a:ea typeface="Didact Gothic"/>
                <a:cs typeface="Didact Gothic"/>
                <a:sym typeface="Didact Gothic"/>
              </a:rPr>
              <a:t>All attendees should attend at least </a:t>
            </a:r>
            <a:r>
              <a:rPr b="1" lang="en" sz="1800">
                <a:solidFill>
                  <a:schemeClr val="dk1"/>
                </a:solidFill>
                <a:latin typeface="Didact Gothic"/>
                <a:ea typeface="Didact Gothic"/>
                <a:cs typeface="Didact Gothic"/>
                <a:sym typeface="Didact Gothic"/>
              </a:rPr>
              <a:t>one (1) Division Council Meeting</a:t>
            </a:r>
            <a:r>
              <a:rPr lang="en" sz="1800">
                <a:solidFill>
                  <a:schemeClr val="dk1"/>
                </a:solidFill>
                <a:latin typeface="Didact Gothic"/>
                <a:ea typeface="Didact Gothic"/>
                <a:cs typeface="Didact Gothic"/>
                <a:sym typeface="Didact Gothic"/>
              </a:rPr>
              <a:t>. This can include the Spirit Social DCM.</a:t>
            </a:r>
            <a:endParaRPr sz="1800">
              <a:solidFill>
                <a:schemeClr val="dk1"/>
              </a:solidFill>
              <a:latin typeface="Didact Gothic"/>
              <a:ea typeface="Didact Gothic"/>
              <a:cs typeface="Didact Gothic"/>
              <a:sym typeface="Didact Gothic"/>
            </a:endParaRPr>
          </a:p>
          <a:p>
            <a:pPr indent="0" lvl="0" marL="0" rtl="0" algn="l">
              <a:spcBef>
                <a:spcPts val="600"/>
              </a:spcBef>
              <a:spcAft>
                <a:spcPts val="0"/>
              </a:spcAft>
              <a:buNone/>
            </a:pPr>
            <a:r>
              <a:t/>
            </a:r>
            <a:endParaRPr sz="1900">
              <a:latin typeface="Didact Gothic"/>
              <a:ea typeface="Didact Gothic"/>
              <a:cs typeface="Didact Gothic"/>
              <a:sym typeface="Didact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4"/>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Division Spirit Pack</a:t>
            </a:r>
            <a:endParaRPr>
              <a:latin typeface="Didact Gothic"/>
              <a:ea typeface="Didact Gothic"/>
              <a:cs typeface="Didact Gothic"/>
              <a:sym typeface="Didact Gothic"/>
            </a:endParaRPr>
          </a:p>
        </p:txBody>
      </p:sp>
      <p:pic>
        <p:nvPicPr>
          <p:cNvPr id="199" name="Google Shape;199;p34"/>
          <p:cNvPicPr preferRelativeResize="0"/>
          <p:nvPr/>
        </p:nvPicPr>
        <p:blipFill>
          <a:blip r:embed="rId3">
            <a:alphaModFix/>
          </a:blip>
          <a:stretch>
            <a:fillRect/>
          </a:stretch>
        </p:blipFill>
        <p:spPr>
          <a:xfrm>
            <a:off x="788475" y="1493200"/>
            <a:ext cx="2723400" cy="3524400"/>
          </a:xfrm>
          <a:prstGeom prst="rect">
            <a:avLst/>
          </a:prstGeom>
          <a:noFill/>
          <a:ln>
            <a:noFill/>
          </a:ln>
        </p:spPr>
      </p:pic>
      <p:sp>
        <p:nvSpPr>
          <p:cNvPr id="200" name="Google Shape;200;p34"/>
          <p:cNvSpPr txBox="1"/>
          <p:nvPr/>
        </p:nvSpPr>
        <p:spPr>
          <a:xfrm>
            <a:off x="4174475" y="1875200"/>
            <a:ext cx="3988800" cy="23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idact Gothic"/>
                <a:ea typeface="Didact Gothic"/>
                <a:cs typeface="Didact Gothic"/>
                <a:sym typeface="Didact Gothic"/>
              </a:rPr>
              <a:t>Deck out for FRN with these spirit items! </a:t>
            </a:r>
            <a:r>
              <a:rPr lang="en" sz="1600">
                <a:solidFill>
                  <a:schemeClr val="dk1"/>
                </a:solidFill>
                <a:highlight>
                  <a:srgbClr val="FFFFFF"/>
                </a:highlight>
                <a:latin typeface="Didact Gothic"/>
                <a:ea typeface="Didact Gothic"/>
                <a:cs typeface="Didact Gothic"/>
                <a:sym typeface="Didact Gothic"/>
              </a:rPr>
              <a:t>Spirit pack items are worn and used by Fall Rally North attendees and any Division 26 South member that would like to purchase. This is also a Pediatric Trauma Program fundraiser! Please turn in your form to a club officer by September 21, 2018. No exceptions!</a:t>
            </a:r>
            <a:endParaRPr sz="1600">
              <a:latin typeface="Didact Gothic"/>
              <a:ea typeface="Didact Gothic"/>
              <a:cs typeface="Didact Gothic"/>
              <a:sym typeface="Didact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5"/>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UPCOMING EVENTS</a:t>
            </a:r>
            <a:endParaRPr/>
          </a:p>
        </p:txBody>
      </p:sp>
      <p:sp>
        <p:nvSpPr>
          <p:cNvPr id="206" name="Google Shape;206;p35"/>
          <p:cNvSpPr txBox="1"/>
          <p:nvPr>
            <p:ph idx="1" type="body"/>
          </p:nvPr>
        </p:nvSpPr>
        <p:spPr>
          <a:xfrm>
            <a:off x="457200" y="1460500"/>
            <a:ext cx="3960300" cy="346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3D85C6"/>
                </a:solidFill>
                <a:highlight>
                  <a:schemeClr val="lt1"/>
                </a:highlight>
                <a:latin typeface="Didact Gothic"/>
                <a:ea typeface="Didact Gothic"/>
                <a:cs typeface="Didact Gothic"/>
                <a:sym typeface="Didact Gothic"/>
              </a:rPr>
              <a:t>Eat Real Festival 2017</a:t>
            </a:r>
            <a:endParaRPr b="1" sz="2000">
              <a:solidFill>
                <a:srgbClr val="3D85C6"/>
              </a:solidFill>
              <a:highlight>
                <a:schemeClr val="lt1"/>
              </a:highlight>
              <a:latin typeface="Didact Gothic"/>
              <a:ea typeface="Didact Gothic"/>
              <a:cs typeface="Didact Gothic"/>
              <a:sym typeface="Didact Gothic"/>
            </a:endParaRPr>
          </a:p>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Didact Gothic"/>
                <a:ea typeface="Didact Gothic"/>
                <a:cs typeface="Didact Gothic"/>
                <a:sym typeface="Didact Gothic"/>
              </a:rPr>
              <a:t>When | </a:t>
            </a:r>
            <a:r>
              <a:rPr lang="en" sz="1600">
                <a:solidFill>
                  <a:schemeClr val="dk1"/>
                </a:solidFill>
                <a:latin typeface="Didact Gothic"/>
                <a:ea typeface="Didact Gothic"/>
                <a:cs typeface="Didact Gothic"/>
                <a:sym typeface="Didact Gothic"/>
              </a:rPr>
              <a:t>Saturday, September 15th, 9AM-9PM</a:t>
            </a:r>
            <a:r>
              <a:rPr lang="en" sz="1600">
                <a:solidFill>
                  <a:schemeClr val="dk1"/>
                </a:solidFill>
                <a:highlight>
                  <a:srgbClr val="FFFF00"/>
                </a:highlight>
                <a:latin typeface="Didact Gothic"/>
                <a:ea typeface="Didact Gothic"/>
                <a:cs typeface="Didact Gothic"/>
                <a:sym typeface="Didact Gothic"/>
              </a:rPr>
              <a:t> *shifts FULL*</a:t>
            </a:r>
            <a:endParaRPr sz="1600">
              <a:solidFill>
                <a:schemeClr val="dk1"/>
              </a:solidFill>
              <a:highlight>
                <a:srgbClr val="FFFF00"/>
              </a:highlight>
              <a:latin typeface="Didact Gothic"/>
              <a:ea typeface="Didact Gothic"/>
              <a:cs typeface="Didact Gothic"/>
              <a:sym typeface="Didact Gothic"/>
            </a:endParaRPr>
          </a:p>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Didact Gothic"/>
                <a:ea typeface="Didact Gothic"/>
                <a:cs typeface="Didact Gothic"/>
                <a:sym typeface="Didact Gothic"/>
              </a:rPr>
              <a:t>Where | </a:t>
            </a:r>
            <a:r>
              <a:rPr lang="en" sz="1600">
                <a:solidFill>
                  <a:schemeClr val="dk1"/>
                </a:solidFill>
                <a:latin typeface="Didact Gothic"/>
                <a:ea typeface="Didact Gothic"/>
                <a:cs typeface="Didact Gothic"/>
                <a:sym typeface="Didact Gothic"/>
              </a:rPr>
              <a:t>55 Harrison St, Oakland, CA 94607</a:t>
            </a:r>
            <a:endParaRPr sz="1600">
              <a:solidFill>
                <a:schemeClr val="dk1"/>
              </a:solidFill>
              <a:latin typeface="Didact Gothic"/>
              <a:ea typeface="Didact Gothic"/>
              <a:cs typeface="Didact Gothic"/>
              <a:sym typeface="Didact Gothic"/>
            </a:endParaRPr>
          </a:p>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Didact Gothic"/>
                <a:ea typeface="Didact Gothic"/>
                <a:cs typeface="Didact Gothic"/>
                <a:sym typeface="Didact Gothic"/>
              </a:rPr>
              <a:t>What | </a:t>
            </a:r>
            <a:r>
              <a:rPr lang="en" sz="1600">
                <a:solidFill>
                  <a:schemeClr val="dk1"/>
                </a:solidFill>
                <a:latin typeface="Didact Gothic"/>
                <a:ea typeface="Didact Gothic"/>
                <a:cs typeface="Didact Gothic"/>
                <a:sym typeface="Didact Gothic"/>
              </a:rPr>
              <a:t>You will be acting as festival ambassadors answering questions, providing directions, and acting as alcohol control points, pointing out to attendees where our permits allows them to drink.</a:t>
            </a:r>
            <a:endParaRPr sz="16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b="1" sz="2400">
              <a:solidFill>
                <a:srgbClr val="3D85C6"/>
              </a:solidFill>
              <a:highlight>
                <a:srgbClr val="FFFFFF"/>
              </a:highlight>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1600">
              <a:latin typeface="Didact Gothic"/>
              <a:ea typeface="Didact Gothic"/>
              <a:cs typeface="Didact Gothic"/>
              <a:sym typeface="Didact Gothic"/>
            </a:endParaRPr>
          </a:p>
        </p:txBody>
      </p:sp>
      <p:pic>
        <p:nvPicPr>
          <p:cNvPr id="207" name="Google Shape;207;p35"/>
          <p:cNvPicPr preferRelativeResize="0"/>
          <p:nvPr/>
        </p:nvPicPr>
        <p:blipFill>
          <a:blip r:embed="rId3">
            <a:alphaModFix/>
          </a:blip>
          <a:stretch>
            <a:fillRect/>
          </a:stretch>
        </p:blipFill>
        <p:spPr>
          <a:xfrm>
            <a:off x="4747725" y="1536375"/>
            <a:ext cx="3316476" cy="3313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457200" y="18192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UPCOMING EVENTS</a:t>
            </a:r>
            <a:endParaRPr/>
          </a:p>
        </p:txBody>
      </p:sp>
      <p:sp>
        <p:nvSpPr>
          <p:cNvPr id="213" name="Google Shape;213;p36"/>
          <p:cNvSpPr txBox="1"/>
          <p:nvPr>
            <p:ph idx="1" type="body"/>
          </p:nvPr>
        </p:nvSpPr>
        <p:spPr>
          <a:xfrm>
            <a:off x="457200" y="1460499"/>
            <a:ext cx="8229600" cy="3465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3D85C6"/>
                </a:solidFill>
                <a:highlight>
                  <a:srgbClr val="FFFFFF"/>
                </a:highlight>
                <a:latin typeface="Didact Gothic"/>
                <a:ea typeface="Didact Gothic"/>
                <a:cs typeface="Didact Gothic"/>
                <a:sym typeface="Didact Gothic"/>
              </a:rPr>
              <a:t>Culture in the Community - Celebration San Ramon </a:t>
            </a:r>
            <a:endParaRPr b="1" sz="2000">
              <a:solidFill>
                <a:srgbClr val="3D85C6"/>
              </a:solidFill>
              <a:highlight>
                <a:srgbClr val="FFFFFF"/>
              </a:highlight>
              <a:latin typeface="Didact Gothic"/>
              <a:ea typeface="Didact Gothic"/>
              <a:cs typeface="Didact Gothic"/>
              <a:sym typeface="Didact Gothic"/>
            </a:endParaRPr>
          </a:p>
          <a:p>
            <a:pPr indent="0" lvl="0" marL="0" rtl="0" algn="l">
              <a:spcBef>
                <a:spcPts val="0"/>
              </a:spcBef>
              <a:spcAft>
                <a:spcPts val="0"/>
              </a:spcAft>
              <a:buNone/>
            </a:pPr>
            <a:r>
              <a:rPr b="1" lang="en" sz="1600">
                <a:solidFill>
                  <a:schemeClr val="dk1"/>
                </a:solidFill>
                <a:highlight>
                  <a:srgbClr val="FFFFFF"/>
                </a:highlight>
                <a:latin typeface="Didact Gothic"/>
                <a:ea typeface="Didact Gothic"/>
                <a:cs typeface="Didact Gothic"/>
                <a:sym typeface="Didact Gothic"/>
              </a:rPr>
              <a:t>WHAT | </a:t>
            </a:r>
            <a:r>
              <a:rPr lang="en" sz="1600">
                <a:solidFill>
                  <a:schemeClr val="dk1"/>
                </a:solidFill>
                <a:highlight>
                  <a:srgbClr val="FFFFFF"/>
                </a:highlight>
                <a:latin typeface="Didact Gothic"/>
                <a:ea typeface="Didact Gothic"/>
                <a:cs typeface="Didact Gothic"/>
                <a:sym typeface="Didact Gothic"/>
              </a:rPr>
              <a:t>Help our city to celebrate diversity at the Community Center, and help to run games, booths, and much more! Save the date! </a:t>
            </a:r>
            <a:endParaRPr b="1" sz="1600">
              <a:solidFill>
                <a:schemeClr val="dk1"/>
              </a:solidFill>
              <a:highlight>
                <a:srgbClr val="FFFFFF"/>
              </a:highlight>
              <a:latin typeface="Didact Gothic"/>
              <a:ea typeface="Didact Gothic"/>
              <a:cs typeface="Didact Gothic"/>
              <a:sym typeface="Didact Gothic"/>
            </a:endParaRPr>
          </a:p>
          <a:p>
            <a:pPr indent="0" lvl="0" marL="0" rtl="0" algn="l">
              <a:lnSpc>
                <a:spcPct val="100000"/>
              </a:lnSpc>
              <a:spcBef>
                <a:spcPts val="0"/>
              </a:spcBef>
              <a:spcAft>
                <a:spcPts val="0"/>
              </a:spcAft>
              <a:buNone/>
            </a:pPr>
            <a:r>
              <a:rPr b="1" lang="en" sz="1600">
                <a:solidFill>
                  <a:schemeClr val="dk1"/>
                </a:solidFill>
                <a:highlight>
                  <a:srgbClr val="FFFFFF"/>
                </a:highlight>
                <a:latin typeface="Didact Gothic"/>
                <a:ea typeface="Didact Gothic"/>
                <a:cs typeface="Didact Gothic"/>
                <a:sym typeface="Didact Gothic"/>
              </a:rPr>
              <a:t>WHEN | </a:t>
            </a:r>
            <a:r>
              <a:rPr lang="en" sz="1600">
                <a:solidFill>
                  <a:schemeClr val="dk1"/>
                </a:solidFill>
                <a:latin typeface="Didact Gothic"/>
                <a:ea typeface="Didact Gothic"/>
                <a:cs typeface="Didact Gothic"/>
                <a:sym typeface="Didact Gothic"/>
              </a:rPr>
              <a:t>Sunday, September 16th</a:t>
            </a:r>
            <a:r>
              <a:rPr lang="en" sz="1000">
                <a:solidFill>
                  <a:schemeClr val="dk1"/>
                </a:solidFill>
                <a:latin typeface="Verdana"/>
                <a:ea typeface="Verdana"/>
                <a:cs typeface="Verdana"/>
                <a:sym typeface="Verdana"/>
              </a:rPr>
              <a:t> </a:t>
            </a:r>
            <a:r>
              <a:rPr lang="en" sz="1600">
                <a:solidFill>
                  <a:schemeClr val="dk1"/>
                </a:solidFill>
                <a:highlight>
                  <a:srgbClr val="FFFF00"/>
                </a:highlight>
                <a:latin typeface="Didact Gothic"/>
                <a:ea typeface="Didact Gothic"/>
                <a:cs typeface="Didact Gothic"/>
                <a:sym typeface="Didact Gothic"/>
              </a:rPr>
              <a:t>*SHIFTS FULL*</a:t>
            </a:r>
            <a:endParaRPr sz="1600">
              <a:solidFill>
                <a:schemeClr val="dk1"/>
              </a:solidFill>
              <a:highlight>
                <a:srgbClr val="FFFFFF"/>
              </a:highlight>
              <a:latin typeface="Didact Gothic"/>
              <a:ea typeface="Didact Gothic"/>
              <a:cs typeface="Didact Gothic"/>
              <a:sym typeface="Didact Gothic"/>
            </a:endParaRPr>
          </a:p>
          <a:p>
            <a:pPr indent="0" lvl="0" marL="0" rtl="0" algn="l">
              <a:lnSpc>
                <a:spcPct val="100000"/>
              </a:lnSpc>
              <a:spcBef>
                <a:spcPts val="0"/>
              </a:spcBef>
              <a:spcAft>
                <a:spcPts val="0"/>
              </a:spcAft>
              <a:buNone/>
            </a:pPr>
            <a:r>
              <a:rPr b="1" lang="en" sz="1600">
                <a:solidFill>
                  <a:schemeClr val="dk1"/>
                </a:solidFill>
                <a:highlight>
                  <a:srgbClr val="FFFFFF"/>
                </a:highlight>
                <a:latin typeface="Didact Gothic"/>
                <a:ea typeface="Didact Gothic"/>
                <a:cs typeface="Didact Gothic"/>
                <a:sym typeface="Didact Gothic"/>
              </a:rPr>
              <a:t>WHERE | </a:t>
            </a:r>
            <a:r>
              <a:rPr lang="en" sz="1600">
                <a:solidFill>
                  <a:schemeClr val="dk1"/>
                </a:solidFill>
                <a:highlight>
                  <a:srgbClr val="FFFFFF"/>
                </a:highlight>
                <a:latin typeface="Didact Gothic"/>
                <a:ea typeface="Didact Gothic"/>
                <a:cs typeface="Didact Gothic"/>
                <a:sym typeface="Didact Gothic"/>
              </a:rPr>
              <a:t>San Ramon Community Center</a:t>
            </a:r>
            <a:endParaRPr sz="1600">
              <a:solidFill>
                <a:schemeClr val="dk1"/>
              </a:solidFill>
              <a:highlight>
                <a:srgbClr val="FFFFFF"/>
              </a:highlight>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1600">
              <a:solidFill>
                <a:schemeClr val="dk1"/>
              </a:solidFill>
              <a:highlight>
                <a:srgbClr val="FFFFFF"/>
              </a:highlight>
              <a:latin typeface="Didact Gothic"/>
              <a:ea typeface="Didact Gothic"/>
              <a:cs typeface="Didact Gothic"/>
              <a:sym typeface="Didact Gothic"/>
            </a:endParaRPr>
          </a:p>
          <a:p>
            <a:pPr indent="0" lvl="0" marL="0" rtl="0" algn="l">
              <a:spcBef>
                <a:spcPts val="0"/>
              </a:spcBef>
              <a:spcAft>
                <a:spcPts val="0"/>
              </a:spcAft>
              <a:buNone/>
            </a:pPr>
            <a:r>
              <a:rPr b="1" lang="en" sz="2000">
                <a:solidFill>
                  <a:srgbClr val="3D85C6"/>
                </a:solidFill>
                <a:highlight>
                  <a:srgbClr val="FFFFFF"/>
                </a:highlight>
                <a:latin typeface="Didact Gothic"/>
                <a:ea typeface="Didact Gothic"/>
                <a:cs typeface="Didact Gothic"/>
                <a:sym typeface="Didact Gothic"/>
              </a:rPr>
              <a:t>Dublin Splatter Festival</a:t>
            </a:r>
            <a:endParaRPr b="1" sz="2000">
              <a:solidFill>
                <a:srgbClr val="3D85C6"/>
              </a:solidFill>
              <a:highlight>
                <a:srgbClr val="FFFFFF"/>
              </a:highlight>
              <a:latin typeface="Didact Gothic"/>
              <a:ea typeface="Didact Gothic"/>
              <a:cs typeface="Didact Gothic"/>
              <a:sym typeface="Didact Gothic"/>
            </a:endParaRPr>
          </a:p>
          <a:p>
            <a:pPr indent="0" lvl="0" marL="0" rtl="0" algn="l">
              <a:lnSpc>
                <a:spcPct val="115000"/>
              </a:lnSpc>
              <a:spcBef>
                <a:spcPts val="0"/>
              </a:spcBef>
              <a:spcAft>
                <a:spcPts val="0"/>
              </a:spcAft>
              <a:buNone/>
            </a:pPr>
            <a:r>
              <a:rPr b="1" lang="en" sz="1600">
                <a:solidFill>
                  <a:schemeClr val="dk1"/>
                </a:solidFill>
                <a:latin typeface="Didact Gothic"/>
                <a:ea typeface="Didact Gothic"/>
                <a:cs typeface="Didact Gothic"/>
                <a:sym typeface="Didact Gothic"/>
              </a:rPr>
              <a:t>When | </a:t>
            </a:r>
            <a:r>
              <a:rPr lang="en" sz="1600">
                <a:solidFill>
                  <a:schemeClr val="dk1"/>
                </a:solidFill>
                <a:latin typeface="Didact Gothic"/>
                <a:ea typeface="Didact Gothic"/>
                <a:cs typeface="Didact Gothic"/>
                <a:sym typeface="Didact Gothic"/>
              </a:rPr>
              <a:t>September 15th, 11:15 AM-8:45 PM </a:t>
            </a:r>
            <a:r>
              <a:rPr lang="en" sz="1600">
                <a:solidFill>
                  <a:schemeClr val="dk1"/>
                </a:solidFill>
                <a:highlight>
                  <a:srgbClr val="FFFF00"/>
                </a:highlight>
                <a:latin typeface="Didact Gothic"/>
                <a:ea typeface="Didact Gothic"/>
                <a:cs typeface="Didact Gothic"/>
                <a:sym typeface="Didact Gothic"/>
              </a:rPr>
              <a:t> *shifts will vary*</a:t>
            </a:r>
            <a:endParaRPr sz="1600">
              <a:solidFill>
                <a:schemeClr val="dk1"/>
              </a:solidFill>
              <a:highlight>
                <a:srgbClr val="FFFF00"/>
              </a:highlight>
              <a:latin typeface="Didact Gothic"/>
              <a:ea typeface="Didact Gothic"/>
              <a:cs typeface="Didact Gothic"/>
              <a:sym typeface="Didact Gothic"/>
            </a:endParaRPr>
          </a:p>
          <a:p>
            <a:pPr indent="0" lvl="0" marL="0" rtl="0" algn="l">
              <a:lnSpc>
                <a:spcPct val="115000"/>
              </a:lnSpc>
              <a:spcBef>
                <a:spcPts val="0"/>
              </a:spcBef>
              <a:spcAft>
                <a:spcPts val="0"/>
              </a:spcAft>
              <a:buNone/>
            </a:pPr>
            <a:r>
              <a:rPr b="1" lang="en" sz="1600">
                <a:solidFill>
                  <a:schemeClr val="dk1"/>
                </a:solidFill>
                <a:latin typeface="Didact Gothic"/>
                <a:ea typeface="Didact Gothic"/>
                <a:cs typeface="Didact Gothic"/>
                <a:sym typeface="Didact Gothic"/>
              </a:rPr>
              <a:t>Where | </a:t>
            </a:r>
            <a:r>
              <a:rPr lang="en" sz="1600">
                <a:solidFill>
                  <a:schemeClr val="dk1"/>
                </a:solidFill>
                <a:highlight>
                  <a:srgbClr val="FFFFFF"/>
                </a:highlight>
                <a:latin typeface="Didact Gothic"/>
                <a:ea typeface="Didact Gothic"/>
                <a:cs typeface="Didact Gothic"/>
                <a:sym typeface="Didact Gothic"/>
              </a:rPr>
              <a:t>Emerald Glen Park</a:t>
            </a:r>
            <a:endParaRPr sz="1600">
              <a:solidFill>
                <a:schemeClr val="dk1"/>
              </a:solidFill>
              <a:latin typeface="Didact Gothic"/>
              <a:ea typeface="Didact Gothic"/>
              <a:cs typeface="Didact Gothic"/>
              <a:sym typeface="Didact Gothic"/>
            </a:endParaRPr>
          </a:p>
          <a:p>
            <a:pPr indent="0" lvl="0" marL="0" rtl="0" algn="l">
              <a:lnSpc>
                <a:spcPct val="115000"/>
              </a:lnSpc>
              <a:spcBef>
                <a:spcPts val="0"/>
              </a:spcBef>
              <a:spcAft>
                <a:spcPts val="0"/>
              </a:spcAft>
              <a:buNone/>
            </a:pPr>
            <a:r>
              <a:rPr b="1" lang="en" sz="1600">
                <a:solidFill>
                  <a:schemeClr val="dk1"/>
                </a:solidFill>
                <a:latin typeface="Didact Gothic"/>
                <a:ea typeface="Didact Gothic"/>
                <a:cs typeface="Didact Gothic"/>
                <a:sym typeface="Didact Gothic"/>
              </a:rPr>
              <a:t>What | </a:t>
            </a:r>
            <a:r>
              <a:rPr lang="en" sz="1600">
                <a:solidFill>
                  <a:schemeClr val="dk1"/>
                </a:solidFill>
                <a:highlight>
                  <a:srgbClr val="FFFFFF"/>
                </a:highlight>
                <a:latin typeface="Didact Gothic"/>
                <a:ea typeface="Didact Gothic"/>
                <a:cs typeface="Didact Gothic"/>
                <a:sym typeface="Didact Gothic"/>
              </a:rPr>
              <a:t>There will be multiple shifts for this event throughout the day, so be sure to save the date and earn plenty of hours! Members will have the opportunity to volunteer with the city of Dublin or help fundraise at the Dougherty booth! </a:t>
            </a:r>
            <a:endParaRPr sz="1600">
              <a:latin typeface="Didact Gothic"/>
              <a:ea typeface="Didact Gothic"/>
              <a:cs typeface="Didact Gothic"/>
              <a:sym typeface="Didact Gothic"/>
            </a:endParaRPr>
          </a:p>
        </p:txBody>
      </p:sp>
      <p:pic>
        <p:nvPicPr>
          <p:cNvPr id="214" name="Google Shape;214;p36"/>
          <p:cNvPicPr preferRelativeResize="0"/>
          <p:nvPr/>
        </p:nvPicPr>
        <p:blipFill>
          <a:blip r:embed="rId3">
            <a:alphaModFix/>
          </a:blip>
          <a:stretch>
            <a:fillRect/>
          </a:stretch>
        </p:blipFill>
        <p:spPr>
          <a:xfrm>
            <a:off x="6395650" y="2151825"/>
            <a:ext cx="1660500" cy="1660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7"/>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Didact Gothic"/>
                <a:ea typeface="Didact Gothic"/>
                <a:cs typeface="Didact Gothic"/>
                <a:sym typeface="Didact Gothic"/>
              </a:rPr>
              <a:t>UPCOMING EVENTS</a:t>
            </a:r>
            <a:endParaRPr/>
          </a:p>
        </p:txBody>
      </p:sp>
      <p:sp>
        <p:nvSpPr>
          <p:cNvPr id="220" name="Google Shape;220;p37"/>
          <p:cNvSpPr txBox="1"/>
          <p:nvPr>
            <p:ph idx="1" type="body"/>
          </p:nvPr>
        </p:nvSpPr>
        <p:spPr>
          <a:xfrm>
            <a:off x="2977825" y="1460500"/>
            <a:ext cx="5709000" cy="34653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Clr>
                <a:schemeClr val="dk1"/>
              </a:buClr>
              <a:buSzPts val="1100"/>
              <a:buFont typeface="Arial"/>
              <a:buNone/>
            </a:pPr>
            <a:r>
              <a:rPr b="1" lang="en" sz="1800">
                <a:solidFill>
                  <a:srgbClr val="0000FF"/>
                </a:solidFill>
                <a:latin typeface="Didact Gothic"/>
                <a:ea typeface="Didact Gothic"/>
                <a:cs typeface="Didact Gothic"/>
                <a:sym typeface="Didact Gothic"/>
              </a:rPr>
              <a:t>San Ramon Parks Make Life Better-September Edition</a:t>
            </a:r>
            <a:endParaRPr b="1" sz="1800">
              <a:solidFill>
                <a:srgbClr val="0000FF"/>
              </a:solidFill>
              <a:latin typeface="Didact Gothic"/>
              <a:ea typeface="Didact Gothic"/>
              <a:cs typeface="Didact Gothic"/>
              <a:sym typeface="Didact Gothic"/>
            </a:endParaRPr>
          </a:p>
          <a:p>
            <a:pPr indent="0" lvl="0" marL="0" rtl="0" algn="l">
              <a:lnSpc>
                <a:spcPct val="138000"/>
              </a:lnSpc>
              <a:spcBef>
                <a:spcPts val="0"/>
              </a:spcBef>
              <a:spcAft>
                <a:spcPts val="0"/>
              </a:spcAft>
              <a:buClr>
                <a:schemeClr val="dk1"/>
              </a:buClr>
              <a:buSzPts val="1100"/>
              <a:buFont typeface="Arial"/>
              <a:buNone/>
            </a:pPr>
            <a:r>
              <a:rPr lang="en" sz="1600">
                <a:solidFill>
                  <a:schemeClr val="dk1"/>
                </a:solidFill>
                <a:latin typeface="Didact Gothic"/>
                <a:ea typeface="Didact Gothic"/>
                <a:cs typeface="Didact Gothic"/>
                <a:sym typeface="Didact Gothic"/>
              </a:rPr>
              <a:t>Join us for another round of cleaning up San Ramon’s Parks on September 15th! Be Sure to Save the Date!</a:t>
            </a:r>
            <a:endParaRPr sz="1600">
              <a:solidFill>
                <a:schemeClr val="dk1"/>
              </a:solidFill>
              <a:latin typeface="Didact Gothic"/>
              <a:ea typeface="Didact Gothic"/>
              <a:cs typeface="Didact Gothic"/>
              <a:sym typeface="Didact Gothic"/>
            </a:endParaRPr>
          </a:p>
          <a:p>
            <a:pPr indent="0" lvl="0" marL="0" rtl="0" algn="l">
              <a:lnSpc>
                <a:spcPct val="138000"/>
              </a:lnSpc>
              <a:spcBef>
                <a:spcPts val="0"/>
              </a:spcBef>
              <a:spcAft>
                <a:spcPts val="0"/>
              </a:spcAft>
              <a:buClr>
                <a:schemeClr val="dk1"/>
              </a:buClr>
              <a:buSzPts val="1100"/>
              <a:buFont typeface="Arial"/>
              <a:buNone/>
            </a:pPr>
            <a:r>
              <a:rPr lang="en" sz="1600">
                <a:solidFill>
                  <a:schemeClr val="dk1"/>
                </a:solidFill>
                <a:latin typeface="Didact Gothic"/>
                <a:ea typeface="Didact Gothic"/>
                <a:cs typeface="Didact Gothic"/>
                <a:sym typeface="Didact Gothic"/>
              </a:rPr>
              <a:t>WHEN | Saturday, September 15th, 9 AM-12 PM</a:t>
            </a:r>
            <a:endParaRPr sz="1600">
              <a:solidFill>
                <a:schemeClr val="dk1"/>
              </a:solidFill>
              <a:latin typeface="Didact Gothic"/>
              <a:ea typeface="Didact Gothic"/>
              <a:cs typeface="Didact Gothic"/>
              <a:sym typeface="Didact Gothic"/>
            </a:endParaRPr>
          </a:p>
          <a:p>
            <a:pPr indent="0" lvl="0" marL="0" rtl="0" algn="l">
              <a:lnSpc>
                <a:spcPct val="138000"/>
              </a:lnSpc>
              <a:spcBef>
                <a:spcPts val="0"/>
              </a:spcBef>
              <a:spcAft>
                <a:spcPts val="0"/>
              </a:spcAft>
              <a:buClr>
                <a:schemeClr val="dk1"/>
              </a:buClr>
              <a:buSzPts val="1100"/>
              <a:buFont typeface="Arial"/>
              <a:buNone/>
            </a:pPr>
            <a:r>
              <a:rPr lang="en" sz="1600">
                <a:solidFill>
                  <a:schemeClr val="dk1"/>
                </a:solidFill>
                <a:latin typeface="Didact Gothic"/>
                <a:ea typeface="Didact Gothic"/>
                <a:cs typeface="Didact Gothic"/>
                <a:sym typeface="Didact Gothic"/>
              </a:rPr>
              <a:t>WHERE | Memorial Park, 5001-5011 Bollinger Canyon Rd, San Ramon, CA 94583</a:t>
            </a:r>
            <a:endParaRPr sz="1600">
              <a:solidFill>
                <a:schemeClr val="dk1"/>
              </a:solidFill>
              <a:latin typeface="Didact Gothic"/>
              <a:ea typeface="Didact Gothic"/>
              <a:cs typeface="Didact Gothic"/>
              <a:sym typeface="Didact Gothic"/>
            </a:endParaRPr>
          </a:p>
          <a:p>
            <a:pPr indent="0" lvl="0" marL="0" rtl="0" algn="l">
              <a:lnSpc>
                <a:spcPct val="138000"/>
              </a:lnSpc>
              <a:spcBef>
                <a:spcPts val="0"/>
              </a:spcBef>
              <a:spcAft>
                <a:spcPts val="0"/>
              </a:spcAft>
              <a:buClr>
                <a:schemeClr val="dk1"/>
              </a:buClr>
              <a:buSzPts val="1100"/>
              <a:buFont typeface="Arial"/>
              <a:buNone/>
            </a:pPr>
            <a:r>
              <a:rPr lang="en" sz="1600">
                <a:solidFill>
                  <a:schemeClr val="dk1"/>
                </a:solidFill>
                <a:highlight>
                  <a:srgbClr val="FFFF00"/>
                </a:highlight>
                <a:latin typeface="Didact Gothic"/>
                <a:ea typeface="Didact Gothic"/>
                <a:cs typeface="Didact Gothic"/>
                <a:sym typeface="Didact Gothic"/>
              </a:rPr>
              <a:t>**ONLY 4 SPOTS LEFT**</a:t>
            </a:r>
            <a:endParaRPr sz="1600">
              <a:solidFill>
                <a:schemeClr val="dk1"/>
              </a:solidFill>
              <a:highlight>
                <a:srgbClr val="FFFF00"/>
              </a:highlight>
              <a:latin typeface="Didact Gothic"/>
              <a:ea typeface="Didact Gothic"/>
              <a:cs typeface="Didact Gothic"/>
              <a:sym typeface="Didact Gothic"/>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Didact Gothic"/>
              <a:ea typeface="Didact Gothic"/>
              <a:cs typeface="Didact Gothic"/>
              <a:sym typeface="Didact Gothic"/>
            </a:endParaRPr>
          </a:p>
          <a:p>
            <a:pPr indent="0" lvl="0" marL="0" rtl="0" algn="l">
              <a:lnSpc>
                <a:spcPct val="138000"/>
              </a:lnSpc>
              <a:spcBef>
                <a:spcPts val="0"/>
              </a:spcBef>
              <a:spcAft>
                <a:spcPts val="0"/>
              </a:spcAft>
              <a:buClr>
                <a:schemeClr val="dk1"/>
              </a:buClr>
              <a:buSzPts val="1100"/>
              <a:buFont typeface="Arial"/>
              <a:buNone/>
            </a:pPr>
            <a:r>
              <a:rPr lang="en" sz="1800">
                <a:solidFill>
                  <a:schemeClr val="dk1"/>
                </a:solidFill>
                <a:latin typeface="Didact Gothic"/>
                <a:ea typeface="Didact Gothic"/>
                <a:cs typeface="Didact Gothic"/>
                <a:sym typeface="Didact Gothic"/>
              </a:rPr>
              <a:t>Please sign up</a:t>
            </a:r>
            <a:r>
              <a:rPr lang="en" sz="1800" u="sng">
                <a:solidFill>
                  <a:srgbClr val="1155CC"/>
                </a:solidFill>
                <a:latin typeface="Didact Gothic"/>
                <a:ea typeface="Didact Gothic"/>
                <a:cs typeface="Didact Gothic"/>
                <a:sym typeface="Didact Gothic"/>
                <a:hlinkClick r:id="rId3"/>
              </a:rPr>
              <a:t> </a:t>
            </a:r>
            <a:r>
              <a:rPr b="1" lang="en" sz="1800" u="sng">
                <a:solidFill>
                  <a:srgbClr val="1155CC"/>
                </a:solidFill>
                <a:latin typeface="Didact Gothic"/>
                <a:ea typeface="Didact Gothic"/>
                <a:cs typeface="Didact Gothic"/>
                <a:sym typeface="Didact Gothic"/>
                <a:hlinkClick r:id="rId4"/>
              </a:rPr>
              <a:t>online. </a:t>
            </a:r>
            <a:endParaRPr sz="1800" u="sng">
              <a:solidFill>
                <a:srgbClr val="1155CC"/>
              </a:solidFill>
              <a:latin typeface="Didact Gothic"/>
              <a:ea typeface="Didact Gothic"/>
              <a:cs typeface="Didact Gothic"/>
              <a:sym typeface="Didact Gothic"/>
              <a:hlinkClick r:id="rId5"/>
            </a:endParaRPr>
          </a:p>
          <a:p>
            <a:pPr indent="0" lvl="0" marL="0" rtl="0" algn="l">
              <a:spcBef>
                <a:spcPts val="600"/>
              </a:spcBef>
              <a:spcAft>
                <a:spcPts val="0"/>
              </a:spcAft>
              <a:buNone/>
            </a:pPr>
            <a:r>
              <a:t/>
            </a:r>
            <a:endParaRPr sz="1800"/>
          </a:p>
        </p:txBody>
      </p:sp>
      <p:pic>
        <p:nvPicPr>
          <p:cNvPr id="221" name="Google Shape;221;p37"/>
          <p:cNvPicPr preferRelativeResize="0"/>
          <p:nvPr/>
        </p:nvPicPr>
        <p:blipFill>
          <a:blip r:embed="rId6">
            <a:alphaModFix/>
          </a:blip>
          <a:stretch>
            <a:fillRect/>
          </a:stretch>
        </p:blipFill>
        <p:spPr>
          <a:xfrm>
            <a:off x="211275" y="1460500"/>
            <a:ext cx="2554325" cy="3566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457200" y="205975"/>
            <a:ext cx="80454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latin typeface="Didact Gothic"/>
                <a:ea typeface="Didact Gothic"/>
                <a:cs typeface="Didact Gothic"/>
                <a:sym typeface="Didact Gothic"/>
              </a:rPr>
              <a:t>REGIONAL TRAINING CONFERENCE</a:t>
            </a:r>
            <a:endParaRPr sz="4000">
              <a:latin typeface="Didact Gothic"/>
              <a:ea typeface="Didact Gothic"/>
              <a:cs typeface="Didact Gothic"/>
              <a:sym typeface="Didact Gothic"/>
            </a:endParaRPr>
          </a:p>
        </p:txBody>
      </p:sp>
      <p:sp>
        <p:nvSpPr>
          <p:cNvPr id="227" name="Google Shape;227;p38"/>
          <p:cNvSpPr txBox="1"/>
          <p:nvPr>
            <p:ph idx="1" type="body"/>
          </p:nvPr>
        </p:nvSpPr>
        <p:spPr>
          <a:xfrm>
            <a:off x="0" y="1347475"/>
            <a:ext cx="8229600" cy="678000"/>
          </a:xfrm>
          <a:prstGeom prst="rect">
            <a:avLst/>
          </a:prstGeom>
        </p:spPr>
        <p:txBody>
          <a:bodyPr anchorCtr="0" anchor="t" bIns="91425" lIns="91425" spcFirstLastPara="1" rIns="91425" wrap="square" tIns="91425">
            <a:noAutofit/>
          </a:bodyPr>
          <a:lstStyle/>
          <a:p>
            <a:pPr indent="0" lvl="0" marL="457200" rtl="0" algn="l">
              <a:lnSpc>
                <a:spcPct val="138000"/>
              </a:lnSpc>
              <a:spcBef>
                <a:spcPts val="0"/>
              </a:spcBef>
              <a:spcAft>
                <a:spcPts val="0"/>
              </a:spcAft>
              <a:buNone/>
            </a:pPr>
            <a:r>
              <a:rPr lang="en" sz="1400">
                <a:solidFill>
                  <a:schemeClr val="dk1"/>
                </a:solidFill>
                <a:latin typeface="Didact Gothic"/>
                <a:ea typeface="Didact Gothic"/>
                <a:cs typeface="Didact Gothic"/>
                <a:sym typeface="Didact Gothic"/>
              </a:rPr>
              <a:t>In case you didn’t know, RTC stands for Region Training Conference! It’s an annual event for Region 9 and 17, composing of various workshops and fun activities.</a:t>
            </a:r>
            <a:endParaRPr sz="1400">
              <a:solidFill>
                <a:schemeClr val="dk1"/>
              </a:solidFill>
              <a:latin typeface="Didact Gothic"/>
              <a:ea typeface="Didact Gothic"/>
              <a:cs typeface="Didact Gothic"/>
              <a:sym typeface="Didact Gothic"/>
            </a:endParaRPr>
          </a:p>
          <a:p>
            <a:pPr indent="0" lvl="0" marL="457200" rtl="0" algn="l">
              <a:lnSpc>
                <a:spcPct val="138000"/>
              </a:lnSpc>
              <a:spcBef>
                <a:spcPts val="0"/>
              </a:spcBef>
              <a:spcAft>
                <a:spcPts val="0"/>
              </a:spcAft>
              <a:buClr>
                <a:schemeClr val="dk1"/>
              </a:buClr>
              <a:buSzPts val="1100"/>
              <a:buFont typeface="Arial"/>
              <a:buNone/>
            </a:pPr>
            <a:r>
              <a:t/>
            </a:r>
            <a:endParaRPr sz="1400">
              <a:solidFill>
                <a:schemeClr val="dk1"/>
              </a:solidFill>
              <a:latin typeface="Didact Gothic"/>
              <a:ea typeface="Didact Gothic"/>
              <a:cs typeface="Didact Gothic"/>
              <a:sym typeface="Didact Gothic"/>
            </a:endParaRPr>
          </a:p>
          <a:p>
            <a:pPr indent="0" lvl="0" marL="0" rtl="0" algn="l">
              <a:spcBef>
                <a:spcPts val="600"/>
              </a:spcBef>
              <a:spcAft>
                <a:spcPts val="0"/>
              </a:spcAft>
              <a:buNone/>
            </a:pPr>
            <a:r>
              <a:t/>
            </a:r>
            <a:endParaRPr sz="1400">
              <a:latin typeface="Didact Gothic"/>
              <a:ea typeface="Didact Gothic"/>
              <a:cs typeface="Didact Gothic"/>
              <a:sym typeface="Didact Gothic"/>
            </a:endParaRPr>
          </a:p>
        </p:txBody>
      </p:sp>
      <p:pic>
        <p:nvPicPr>
          <p:cNvPr id="228" name="Google Shape;228;p38"/>
          <p:cNvPicPr preferRelativeResize="0"/>
          <p:nvPr/>
        </p:nvPicPr>
        <p:blipFill>
          <a:blip r:embed="rId3">
            <a:alphaModFix/>
          </a:blip>
          <a:stretch>
            <a:fillRect/>
          </a:stretch>
        </p:blipFill>
        <p:spPr>
          <a:xfrm>
            <a:off x="5319775" y="2313212"/>
            <a:ext cx="3554598" cy="1999474"/>
          </a:xfrm>
          <a:prstGeom prst="rect">
            <a:avLst/>
          </a:prstGeom>
          <a:noFill/>
          <a:ln>
            <a:noFill/>
          </a:ln>
        </p:spPr>
      </p:pic>
      <p:sp>
        <p:nvSpPr>
          <p:cNvPr id="229" name="Google Shape;229;p38"/>
          <p:cNvSpPr txBox="1"/>
          <p:nvPr/>
        </p:nvSpPr>
        <p:spPr>
          <a:xfrm>
            <a:off x="0" y="2025475"/>
            <a:ext cx="5050200" cy="29970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            </a:t>
            </a:r>
            <a:r>
              <a:rPr lang="en">
                <a:solidFill>
                  <a:schemeClr val="dk1"/>
                </a:solidFill>
                <a:latin typeface="Didact Gothic"/>
                <a:ea typeface="Didact Gothic"/>
                <a:cs typeface="Didact Gothic"/>
                <a:sym typeface="Didact Gothic"/>
              </a:rPr>
              <a:t>This year, the RTC theme will be . . .</a:t>
            </a:r>
            <a:endParaRPr>
              <a:solidFill>
                <a:schemeClr val="dk1"/>
              </a:solidFill>
              <a:latin typeface="Didact Gothic"/>
              <a:ea typeface="Didact Gothic"/>
              <a:cs typeface="Didact Gothic"/>
              <a:sym typeface="Didact Gothic"/>
            </a:endParaRPr>
          </a:p>
          <a:p>
            <a:pPr indent="0" lvl="0" marL="457200" rtl="0" algn="l">
              <a:lnSpc>
                <a:spcPct val="138000"/>
              </a:lnSpc>
              <a:spcBef>
                <a:spcPts val="0"/>
              </a:spcBef>
              <a:spcAft>
                <a:spcPts val="0"/>
              </a:spcAft>
              <a:buClr>
                <a:schemeClr val="dk1"/>
              </a:buClr>
              <a:buSzPts val="1100"/>
              <a:buFont typeface="Arial"/>
              <a:buNone/>
            </a:pPr>
            <a:r>
              <a:rPr b="1" lang="en">
                <a:solidFill>
                  <a:schemeClr val="dk1"/>
                </a:solidFill>
                <a:latin typeface="Didact Gothic"/>
                <a:ea typeface="Didact Gothic"/>
                <a:cs typeface="Didact Gothic"/>
                <a:sym typeface="Didact Gothic"/>
              </a:rPr>
              <a:t>Olympians of Service!</a:t>
            </a:r>
            <a:r>
              <a:rPr lang="en">
                <a:solidFill>
                  <a:schemeClr val="dk1"/>
                </a:solidFill>
                <a:latin typeface="Didact Gothic"/>
                <a:ea typeface="Didact Gothic"/>
                <a:cs typeface="Didact Gothic"/>
                <a:sym typeface="Didact Gothic"/>
              </a:rPr>
              <a:t> That means you will all have the chance to come on a Greek Mythology adventure this September, and join us for an educational and exciting conference.</a:t>
            </a:r>
            <a:endParaRPr>
              <a:solidFill>
                <a:schemeClr val="dk1"/>
              </a:solidFill>
              <a:latin typeface="Didact Gothic"/>
              <a:ea typeface="Didact Gothic"/>
              <a:cs typeface="Didact Gothic"/>
              <a:sym typeface="Didact Gothic"/>
            </a:endParaRPr>
          </a:p>
          <a:p>
            <a:pPr indent="0" lvl="0" marL="457200" rtl="0" algn="l">
              <a:lnSpc>
                <a:spcPct val="138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Make sure you </a:t>
            </a:r>
            <a:r>
              <a:rPr i="1" lang="en">
                <a:solidFill>
                  <a:schemeClr val="dk1"/>
                </a:solidFill>
                <a:latin typeface="Didact Gothic"/>
                <a:ea typeface="Didact Gothic"/>
                <a:cs typeface="Didact Gothic"/>
                <a:sym typeface="Didact Gothic"/>
              </a:rPr>
              <a:t>save the date</a:t>
            </a:r>
            <a:r>
              <a:rPr lang="en">
                <a:solidFill>
                  <a:schemeClr val="dk1"/>
                </a:solidFill>
                <a:latin typeface="Didact Gothic"/>
                <a:ea typeface="Didact Gothic"/>
                <a:cs typeface="Didact Gothic"/>
                <a:sym typeface="Didact Gothic"/>
              </a:rPr>
              <a:t> </a:t>
            </a:r>
            <a:endParaRPr>
              <a:solidFill>
                <a:schemeClr val="dk1"/>
              </a:solidFill>
              <a:latin typeface="Didact Gothic"/>
              <a:ea typeface="Didact Gothic"/>
              <a:cs typeface="Didact Gothic"/>
              <a:sym typeface="Didact Gothic"/>
            </a:endParaRPr>
          </a:p>
          <a:p>
            <a:pPr indent="0" lvl="0" marL="457200" rtl="0" algn="l">
              <a:lnSpc>
                <a:spcPct val="138000"/>
              </a:lnSpc>
              <a:spcBef>
                <a:spcPts val="0"/>
              </a:spcBef>
              <a:spcAft>
                <a:spcPts val="0"/>
              </a:spcAft>
              <a:buClr>
                <a:schemeClr val="dk1"/>
              </a:buClr>
              <a:buSzPts val="1100"/>
              <a:buFont typeface="Arial"/>
              <a:buNone/>
            </a:pPr>
            <a:r>
              <a:rPr b="1" lang="en">
                <a:solidFill>
                  <a:schemeClr val="dk1"/>
                </a:solidFill>
                <a:latin typeface="Didact Gothic"/>
                <a:ea typeface="Didact Gothic"/>
                <a:cs typeface="Didact Gothic"/>
                <a:sym typeface="Didact Gothic"/>
              </a:rPr>
              <a:t>September 29th - 30th</a:t>
            </a:r>
            <a:r>
              <a:rPr lang="en">
                <a:solidFill>
                  <a:schemeClr val="dk1"/>
                </a:solidFill>
                <a:latin typeface="Didact Gothic"/>
                <a:ea typeface="Didact Gothic"/>
                <a:cs typeface="Didact Gothic"/>
                <a:sym typeface="Didact Gothic"/>
              </a:rPr>
              <a:t> because that’s when RTC is taking place. Please spread the word about RTC!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21"/>
          <p:cNvSpPr txBox="1"/>
          <p:nvPr>
            <p:ph idx="1" type="body"/>
          </p:nvPr>
        </p:nvSpPr>
        <p:spPr>
          <a:xfrm>
            <a:off x="231050" y="1376449"/>
            <a:ext cx="8229600" cy="3465300"/>
          </a:xfrm>
          <a:prstGeom prst="rect">
            <a:avLst/>
          </a:prstGeom>
        </p:spPr>
        <p:txBody>
          <a:bodyPr anchorCtr="0" anchor="t" bIns="91425" lIns="91425" spcFirstLastPara="1" rIns="91425" wrap="square" tIns="91425">
            <a:noAutofit/>
          </a:bodyPr>
          <a:lstStyle/>
          <a:p>
            <a:pPr indent="-393700" lvl="0" marL="457200" rtl="0" algn="l">
              <a:lnSpc>
                <a:spcPct val="100000"/>
              </a:lnSpc>
              <a:spcBef>
                <a:spcPts val="600"/>
              </a:spcBef>
              <a:spcAft>
                <a:spcPts val="0"/>
              </a:spcAft>
              <a:buSzPts val="2600"/>
              <a:buFont typeface="Didact Gothic"/>
              <a:buChar char="●"/>
            </a:pPr>
            <a:r>
              <a:rPr lang="en" sz="2600">
                <a:latin typeface="Didact Gothic"/>
                <a:ea typeface="Didact Gothic"/>
                <a:cs typeface="Didact Gothic"/>
                <a:sym typeface="Didact Gothic"/>
              </a:rPr>
              <a:t>World's OLDEST and LARGEST student-led service organization for high school students</a:t>
            </a:r>
            <a:endParaRPr sz="2600">
              <a:latin typeface="Didact Gothic"/>
              <a:ea typeface="Didact Gothic"/>
              <a:cs typeface="Didact Gothic"/>
              <a:sym typeface="Didact Gothic"/>
            </a:endParaRPr>
          </a:p>
          <a:p>
            <a:pPr indent="-393700" lvl="0" marL="457200" rtl="0" algn="l">
              <a:lnSpc>
                <a:spcPct val="100000"/>
              </a:lnSpc>
              <a:spcBef>
                <a:spcPts val="1000"/>
              </a:spcBef>
              <a:spcAft>
                <a:spcPts val="0"/>
              </a:spcAft>
              <a:buSzPts val="2600"/>
              <a:buFont typeface="Didact Gothic"/>
              <a:buChar char="●"/>
            </a:pPr>
            <a:r>
              <a:rPr lang="en" sz="2600">
                <a:latin typeface="Didact Gothic"/>
                <a:ea typeface="Didact Gothic"/>
                <a:cs typeface="Didact Gothic"/>
                <a:sym typeface="Didact Gothic"/>
              </a:rPr>
              <a:t>Partnered </a:t>
            </a:r>
            <a:r>
              <a:rPr lang="en" sz="2600">
                <a:latin typeface="Didact Gothic"/>
                <a:ea typeface="Didact Gothic"/>
                <a:cs typeface="Didact Gothic"/>
                <a:sym typeface="Didact Gothic"/>
              </a:rPr>
              <a:t>with PTP, Eliminate Project, UNICEF </a:t>
            </a:r>
            <a:endParaRPr sz="2600">
              <a:latin typeface="Didact Gothic"/>
              <a:ea typeface="Didact Gothic"/>
              <a:cs typeface="Didact Gothic"/>
              <a:sym typeface="Didact Gothic"/>
            </a:endParaRPr>
          </a:p>
          <a:p>
            <a:pPr indent="-393700" lvl="0" marL="457200" rtl="0" algn="l">
              <a:lnSpc>
                <a:spcPct val="100000"/>
              </a:lnSpc>
              <a:spcBef>
                <a:spcPts val="1000"/>
              </a:spcBef>
              <a:spcAft>
                <a:spcPts val="0"/>
              </a:spcAft>
              <a:buSzPts val="2600"/>
              <a:buFont typeface="Didact Gothic"/>
              <a:buChar char="●"/>
            </a:pPr>
            <a:r>
              <a:rPr lang="en" sz="2600">
                <a:solidFill>
                  <a:schemeClr val="dk1"/>
                </a:solidFill>
                <a:latin typeface="Didact Gothic"/>
                <a:ea typeface="Didact Gothic"/>
                <a:cs typeface="Didact Gothic"/>
                <a:sym typeface="Didact Gothic"/>
              </a:rPr>
              <a:t>Teach core values: L I C C </a:t>
            </a:r>
            <a:endParaRPr sz="2600">
              <a:solidFill>
                <a:schemeClr val="dk1"/>
              </a:solidFill>
              <a:latin typeface="Didact Gothic"/>
              <a:ea typeface="Didact Gothic"/>
              <a:cs typeface="Didact Gothic"/>
              <a:sym typeface="Didact Gothic"/>
            </a:endParaRPr>
          </a:p>
          <a:p>
            <a:pPr indent="-393700" lvl="0" marL="457200" rtl="0" algn="l">
              <a:lnSpc>
                <a:spcPct val="100000"/>
              </a:lnSpc>
              <a:spcBef>
                <a:spcPts val="1000"/>
              </a:spcBef>
              <a:spcAft>
                <a:spcPts val="1000"/>
              </a:spcAft>
              <a:buSzPts val="2600"/>
              <a:buFont typeface="Didact Gothic"/>
              <a:buChar char="●"/>
            </a:pPr>
            <a:r>
              <a:rPr lang="en" sz="2600">
                <a:solidFill>
                  <a:schemeClr val="dk1"/>
                </a:solidFill>
                <a:latin typeface="Didact Gothic"/>
                <a:ea typeface="Didact Gothic"/>
                <a:cs typeface="Didact Gothic"/>
                <a:sym typeface="Didact Gothic"/>
              </a:rPr>
              <a:t>INTERNATIONALLY recognized with 5,000 CLUBS and over 270,000 MEMBERS worldwide in over 38 COUNTRIES</a:t>
            </a:r>
            <a:endParaRPr sz="2600">
              <a:latin typeface="Didact Gothic"/>
              <a:ea typeface="Didact Gothic"/>
              <a:cs typeface="Didact Gothic"/>
              <a:sym typeface="Didact Gothic"/>
            </a:endParaRPr>
          </a:p>
        </p:txBody>
      </p:sp>
      <p:pic>
        <p:nvPicPr>
          <p:cNvPr descr="B Olivia Sy_1.png" id="92" name="Google Shape;92;p21"/>
          <p:cNvPicPr preferRelativeResize="0"/>
          <p:nvPr/>
        </p:nvPicPr>
        <p:blipFill>
          <a:blip r:embed="rId3">
            <a:alphaModFix/>
          </a:blip>
          <a:stretch>
            <a:fillRect/>
          </a:stretch>
        </p:blipFill>
        <p:spPr>
          <a:xfrm>
            <a:off x="7402650" y="2238425"/>
            <a:ext cx="1741350" cy="1741350"/>
          </a:xfrm>
          <a:prstGeom prst="rect">
            <a:avLst/>
          </a:prstGeom>
          <a:noFill/>
          <a:ln>
            <a:noFill/>
          </a:ln>
        </p:spPr>
      </p:pic>
      <p:sp>
        <p:nvSpPr>
          <p:cNvPr id="93" name="Google Shape;93;p21"/>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WHAT IS KEY CLUB?</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9"/>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NEXT MEETING</a:t>
            </a:r>
            <a:endParaRPr>
              <a:latin typeface="Didact Gothic"/>
              <a:ea typeface="Didact Gothic"/>
              <a:cs typeface="Didact Gothic"/>
              <a:sym typeface="Didact Gothic"/>
            </a:endParaRPr>
          </a:p>
        </p:txBody>
      </p:sp>
      <p:sp>
        <p:nvSpPr>
          <p:cNvPr id="235" name="Google Shape;235;p39"/>
          <p:cNvSpPr txBox="1"/>
          <p:nvPr>
            <p:ph idx="1" type="body"/>
          </p:nvPr>
        </p:nvSpPr>
        <p:spPr>
          <a:xfrm>
            <a:off x="457200" y="1460499"/>
            <a:ext cx="8229600" cy="346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Didact Gothic"/>
                <a:ea typeface="Didact Gothic"/>
                <a:cs typeface="Didact Gothic"/>
                <a:sym typeface="Didact Gothic"/>
              </a:rPr>
              <a:t>Date: </a:t>
            </a:r>
            <a:r>
              <a:rPr b="1" lang="en" sz="2400">
                <a:solidFill>
                  <a:srgbClr val="000000"/>
                </a:solidFill>
                <a:highlight>
                  <a:srgbClr val="FFFF00"/>
                </a:highlight>
                <a:latin typeface="Didact Gothic"/>
                <a:ea typeface="Didact Gothic"/>
                <a:cs typeface="Didact Gothic"/>
                <a:sym typeface="Didact Gothic"/>
              </a:rPr>
              <a:t>FRIDAY, September 21st during lunch in the Aux. Gym</a:t>
            </a:r>
            <a:endParaRPr b="1" sz="2400">
              <a:solidFill>
                <a:srgbClr val="000000"/>
              </a:solidFill>
              <a:highlight>
                <a:srgbClr val="FFFF00"/>
              </a:highlight>
              <a:latin typeface="Didact Gothic"/>
              <a:ea typeface="Didact Gothic"/>
              <a:cs typeface="Didact Gothic"/>
              <a:sym typeface="Didact Gothic"/>
            </a:endParaRPr>
          </a:p>
          <a:p>
            <a:pPr indent="0" lvl="0" marL="457200" rtl="0" algn="l">
              <a:spcBef>
                <a:spcPts val="0"/>
              </a:spcBef>
              <a:spcAft>
                <a:spcPts val="0"/>
              </a:spcAft>
              <a:buNone/>
            </a:pPr>
            <a:r>
              <a:t/>
            </a:r>
            <a:endParaRPr sz="24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rPr lang="en" sz="2400">
                <a:solidFill>
                  <a:srgbClr val="000000"/>
                </a:solidFill>
                <a:latin typeface="Didact Gothic"/>
                <a:ea typeface="Didact Gothic"/>
                <a:cs typeface="Didact Gothic"/>
                <a:sym typeface="Didact Gothic"/>
              </a:rPr>
              <a:t>Our meetings will usually be every other 2 weeks on Fridays during lunch (location will vary)</a:t>
            </a:r>
            <a:endParaRPr sz="24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t/>
            </a:r>
            <a:endParaRPr sz="24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rPr lang="en" sz="1800">
                <a:solidFill>
                  <a:srgbClr val="000000"/>
                </a:solidFill>
                <a:latin typeface="Didact Gothic"/>
                <a:ea typeface="Didact Gothic"/>
                <a:cs typeface="Didact Gothic"/>
                <a:sym typeface="Didact Gothic"/>
              </a:rPr>
              <a:t>Please check your emails at least once a week! PLEASE LET US KNOW IF YOU DO NOT RECEIVED EMAILS FROM US BY MONDAY! </a:t>
            </a:r>
            <a:endParaRPr sz="18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rPr lang="en" sz="1800">
                <a:solidFill>
                  <a:srgbClr val="000000"/>
                </a:solidFill>
                <a:latin typeface="Didact Gothic"/>
                <a:ea typeface="Didact Gothic"/>
                <a:cs typeface="Didact Gothic"/>
                <a:sym typeface="Didact Gothic"/>
              </a:rPr>
              <a:t>If you wish to change your email or add your email to our mailing list, message one of us</a:t>
            </a:r>
            <a:endParaRPr sz="1800">
              <a:solidFill>
                <a:srgbClr val="000000"/>
              </a:solidFill>
              <a:latin typeface="Didact Gothic"/>
              <a:ea typeface="Didact Gothic"/>
              <a:cs typeface="Didact Gothic"/>
              <a:sym typeface="Didact Gothic"/>
            </a:endParaRPr>
          </a:p>
          <a:p>
            <a:pPr indent="0" lvl="0" marL="0" rtl="0" algn="l">
              <a:spcBef>
                <a:spcPts val="0"/>
              </a:spcBef>
              <a:spcAft>
                <a:spcPts val="0"/>
              </a:spcAft>
              <a:buNone/>
            </a:pPr>
            <a:r>
              <a:t/>
            </a:r>
            <a:endParaRPr sz="2400">
              <a:solidFill>
                <a:srgbClr val="000000"/>
              </a:solidFill>
              <a:latin typeface="Didact Gothic"/>
              <a:ea typeface="Didact Gothic"/>
              <a:cs typeface="Didact Gothic"/>
              <a:sym typeface="Didact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600">
                <a:latin typeface="Didact Gothic"/>
                <a:ea typeface="Didact Gothic"/>
                <a:cs typeface="Didact Gothic"/>
                <a:sym typeface="Didact Gothic"/>
              </a:rPr>
              <a:t>SOCIAL MEDIA/CONTACT INFO</a:t>
            </a:r>
            <a:endParaRPr sz="4600">
              <a:latin typeface="Didact Gothic"/>
              <a:ea typeface="Didact Gothic"/>
              <a:cs typeface="Didact Gothic"/>
              <a:sym typeface="Didact Gothic"/>
            </a:endParaRPr>
          </a:p>
        </p:txBody>
      </p:sp>
      <p:sp>
        <p:nvSpPr>
          <p:cNvPr id="241" name="Google Shape;241;p40"/>
          <p:cNvSpPr txBox="1"/>
          <p:nvPr>
            <p:ph idx="1" type="body"/>
          </p:nvPr>
        </p:nvSpPr>
        <p:spPr>
          <a:xfrm>
            <a:off x="457200" y="1460499"/>
            <a:ext cx="8229600" cy="3465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Didact Gothic"/>
                <a:ea typeface="Didact Gothic"/>
                <a:cs typeface="Didact Gothic"/>
                <a:sym typeface="Didact Gothic"/>
              </a:rPr>
              <a:t>Club Contact Information</a:t>
            </a:r>
            <a:br>
              <a:rPr b="1" lang="en" sz="2000">
                <a:latin typeface="Didact Gothic"/>
                <a:ea typeface="Didact Gothic"/>
                <a:cs typeface="Didact Gothic"/>
                <a:sym typeface="Didact Gothic"/>
              </a:rPr>
            </a:br>
            <a:r>
              <a:rPr b="1" lang="en" sz="2000">
                <a:latin typeface="Didact Gothic"/>
                <a:ea typeface="Didact Gothic"/>
                <a:cs typeface="Didact Gothic"/>
                <a:sym typeface="Didact Gothic"/>
              </a:rPr>
              <a:t>Facebook |</a:t>
            </a:r>
            <a:r>
              <a:rPr lang="en" sz="2000">
                <a:latin typeface="Didact Gothic"/>
                <a:ea typeface="Didact Gothic"/>
                <a:cs typeface="Didact Gothic"/>
                <a:sym typeface="Didact Gothic"/>
              </a:rPr>
              <a:t> Dougherty Valley Key Club</a:t>
            </a:r>
            <a:br>
              <a:rPr lang="en" sz="2000">
                <a:latin typeface="Didact Gothic"/>
                <a:ea typeface="Didact Gothic"/>
                <a:cs typeface="Didact Gothic"/>
                <a:sym typeface="Didact Gothic"/>
              </a:rPr>
            </a:br>
            <a:r>
              <a:rPr b="1" lang="en" sz="2000">
                <a:latin typeface="Didact Gothic"/>
                <a:ea typeface="Didact Gothic"/>
                <a:cs typeface="Didact Gothic"/>
                <a:sym typeface="Didact Gothic"/>
              </a:rPr>
              <a:t>Email |</a:t>
            </a:r>
            <a:r>
              <a:rPr lang="en" sz="2000">
                <a:latin typeface="Didact Gothic"/>
                <a:ea typeface="Didact Gothic"/>
                <a:cs typeface="Didact Gothic"/>
                <a:sym typeface="Didact Gothic"/>
              </a:rPr>
              <a:t> dvhskey@gmail.com</a:t>
            </a:r>
            <a:br>
              <a:rPr b="1" lang="en" sz="2000">
                <a:latin typeface="Didact Gothic"/>
                <a:ea typeface="Didact Gothic"/>
                <a:cs typeface="Didact Gothic"/>
                <a:sym typeface="Didact Gothic"/>
              </a:rPr>
            </a:br>
            <a:r>
              <a:rPr b="1" lang="en" sz="2000">
                <a:latin typeface="Didact Gothic"/>
                <a:ea typeface="Didact Gothic"/>
                <a:cs typeface="Didact Gothic"/>
                <a:sym typeface="Didact Gothic"/>
              </a:rPr>
              <a:t>Remind | </a:t>
            </a:r>
            <a:r>
              <a:rPr lang="en" sz="2000">
                <a:latin typeface="Didact Gothic"/>
                <a:ea typeface="Didact Gothic"/>
                <a:cs typeface="Didact Gothic"/>
                <a:sym typeface="Didact Gothic"/>
              </a:rPr>
              <a:t>TEXT “ @dvkc “ to 81010 or download the app!</a:t>
            </a:r>
            <a:br>
              <a:rPr lang="en" sz="2000">
                <a:latin typeface="Didact Gothic"/>
                <a:ea typeface="Didact Gothic"/>
                <a:cs typeface="Didact Gothic"/>
                <a:sym typeface="Didact Gothic"/>
              </a:rPr>
            </a:br>
            <a:r>
              <a:rPr b="1" lang="en" sz="2000">
                <a:latin typeface="Didact Gothic"/>
                <a:ea typeface="Didact Gothic"/>
                <a:cs typeface="Didact Gothic"/>
                <a:sym typeface="Didact Gothic"/>
              </a:rPr>
              <a:t>Website | </a:t>
            </a:r>
            <a:r>
              <a:rPr lang="en" sz="2000">
                <a:latin typeface="Didact Gothic"/>
                <a:ea typeface="Didact Gothic"/>
                <a:cs typeface="Didact Gothic"/>
                <a:sym typeface="Didact Gothic"/>
              </a:rPr>
              <a:t>dvhskey.wix.com/dvkc</a:t>
            </a:r>
            <a:br>
              <a:rPr lang="en" sz="2000">
                <a:latin typeface="Didact Gothic"/>
                <a:ea typeface="Didact Gothic"/>
                <a:cs typeface="Didact Gothic"/>
                <a:sym typeface="Didact Gothic"/>
              </a:rPr>
            </a:br>
            <a:r>
              <a:rPr b="1" lang="en" sz="2000">
                <a:latin typeface="Didact Gothic"/>
                <a:ea typeface="Didact Gothic"/>
                <a:cs typeface="Didact Gothic"/>
                <a:sym typeface="Didact Gothic"/>
              </a:rPr>
              <a:t>Facebook | </a:t>
            </a:r>
            <a:r>
              <a:rPr lang="en" sz="2000">
                <a:latin typeface="Didact Gothic"/>
                <a:ea typeface="Didact Gothic"/>
                <a:cs typeface="Didact Gothic"/>
                <a:sym typeface="Didact Gothic"/>
              </a:rPr>
              <a:t>Dougherty Valley Key Club</a:t>
            </a:r>
            <a:br>
              <a:rPr lang="en" sz="2000">
                <a:latin typeface="Didact Gothic"/>
                <a:ea typeface="Didact Gothic"/>
                <a:cs typeface="Didact Gothic"/>
                <a:sym typeface="Didact Gothic"/>
              </a:rPr>
            </a:br>
            <a:r>
              <a:rPr b="1" lang="en" sz="2000">
                <a:latin typeface="Didact Gothic"/>
                <a:ea typeface="Didact Gothic"/>
                <a:cs typeface="Didact Gothic"/>
                <a:sym typeface="Didact Gothic"/>
              </a:rPr>
              <a:t>Instagram | </a:t>
            </a:r>
            <a:r>
              <a:rPr lang="en" sz="2000">
                <a:latin typeface="Didact Gothic"/>
                <a:ea typeface="Didact Gothic"/>
                <a:cs typeface="Didact Gothic"/>
                <a:sym typeface="Didact Gothic"/>
              </a:rPr>
              <a:t>@dvhskey ( WE FOLLOW BACK &lt;3 )</a:t>
            </a:r>
            <a:br>
              <a:rPr b="1" lang="en" sz="2000">
                <a:latin typeface="Didact Gothic"/>
                <a:ea typeface="Didact Gothic"/>
                <a:cs typeface="Didact Gothic"/>
                <a:sym typeface="Didact Gothic"/>
              </a:rPr>
            </a:br>
            <a:r>
              <a:rPr b="1" lang="en" sz="2000">
                <a:latin typeface="Didact Gothic"/>
                <a:ea typeface="Didact Gothic"/>
                <a:cs typeface="Didact Gothic"/>
                <a:sym typeface="Didact Gothic"/>
              </a:rPr>
              <a:t>* NEW! Discord |</a:t>
            </a:r>
            <a:r>
              <a:rPr lang="en" sz="2000">
                <a:latin typeface="Didact Gothic"/>
                <a:ea typeface="Didact Gothic"/>
                <a:cs typeface="Didact Gothic"/>
                <a:sym typeface="Didact Gothic"/>
              </a:rPr>
              <a:t> https://discord.gg/3cjrCbz</a:t>
            </a:r>
            <a:endParaRPr sz="2000">
              <a:latin typeface="Didact Gothic"/>
              <a:ea typeface="Didact Gothic"/>
              <a:cs typeface="Didact Gothic"/>
              <a:sym typeface="Didact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CONTACT US!</a:t>
            </a:r>
            <a:endParaRPr>
              <a:latin typeface="Didact Gothic"/>
              <a:ea typeface="Didact Gothic"/>
              <a:cs typeface="Didact Gothic"/>
              <a:sym typeface="Didact Gothic"/>
            </a:endParaRPr>
          </a:p>
        </p:txBody>
      </p:sp>
      <p:sp>
        <p:nvSpPr>
          <p:cNvPr id="247" name="Google Shape;247;p41"/>
          <p:cNvSpPr txBox="1"/>
          <p:nvPr>
            <p:ph idx="1" type="body"/>
          </p:nvPr>
        </p:nvSpPr>
        <p:spPr>
          <a:xfrm>
            <a:off x="457200" y="1460500"/>
            <a:ext cx="8229600" cy="4006800"/>
          </a:xfrm>
          <a:prstGeom prst="rect">
            <a:avLst/>
          </a:prstGeom>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1400">
                <a:latin typeface="Didact Gothic"/>
                <a:ea typeface="Didact Gothic"/>
                <a:cs typeface="Didact Gothic"/>
                <a:sym typeface="Didact Gothic"/>
              </a:rPr>
              <a:t>President: Allyson Wu		                                              Treasurer: Aditi Raju</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u="sng">
                <a:solidFill>
                  <a:schemeClr val="hlink"/>
                </a:solidFill>
                <a:highlight>
                  <a:schemeClr val="lt1"/>
                </a:highlight>
                <a:latin typeface="Didact Gothic"/>
                <a:ea typeface="Didact Gothic"/>
                <a:cs typeface="Didact Gothic"/>
                <a:sym typeface="Didact Gothic"/>
                <a:hlinkClick r:id="rId3"/>
              </a:rPr>
              <a:t>allytang8436@gmail.com</a:t>
            </a:r>
            <a:r>
              <a:rPr lang="en" sz="1400">
                <a:latin typeface="Didact Gothic"/>
                <a:ea typeface="Didact Gothic"/>
                <a:cs typeface="Didact Gothic"/>
                <a:sym typeface="Didact Gothic"/>
              </a:rPr>
              <a:t>                                    		</a:t>
            </a:r>
            <a:r>
              <a:rPr lang="en" sz="1400" u="sng">
                <a:solidFill>
                  <a:schemeClr val="hlink"/>
                </a:solidFill>
                <a:latin typeface="Didact Gothic"/>
                <a:ea typeface="Didact Gothic"/>
                <a:cs typeface="Didact Gothic"/>
                <a:sym typeface="Didact Gothic"/>
                <a:hlinkClick r:id="rId4"/>
              </a:rPr>
              <a:t>aditisanram@gmail.com</a:t>
            </a:r>
            <a:r>
              <a:rPr lang="en" sz="1400">
                <a:latin typeface="Didact Gothic"/>
                <a:ea typeface="Didact Gothic"/>
                <a:cs typeface="Didact Gothic"/>
                <a:sym typeface="Didact Gothic"/>
              </a:rPr>
              <a:t> </a:t>
            </a:r>
            <a:endParaRPr sz="1400">
              <a:solidFill>
                <a:srgbClr val="000000"/>
              </a:solidFill>
              <a:highlight>
                <a:srgbClr val="FFFFFF"/>
              </a:highlight>
              <a:latin typeface="Didact Gothic"/>
              <a:ea typeface="Didact Gothic"/>
              <a:cs typeface="Didact Gothic"/>
              <a:sym typeface="Didact Gothic"/>
            </a:endParaRPr>
          </a:p>
          <a:p>
            <a:pPr indent="0" lvl="0" marL="0" rtl="0" algn="l">
              <a:spcBef>
                <a:spcPts val="600"/>
              </a:spcBef>
              <a:spcAft>
                <a:spcPts val="0"/>
              </a:spcAft>
              <a:buNone/>
            </a:pPr>
            <a:r>
              <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a:latin typeface="Didact Gothic"/>
                <a:ea typeface="Didact Gothic"/>
                <a:cs typeface="Didact Gothic"/>
                <a:sym typeface="Didact Gothic"/>
              </a:rPr>
              <a:t>Vice Presidents: </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a:latin typeface="Didact Gothic"/>
                <a:ea typeface="Didact Gothic"/>
                <a:cs typeface="Didact Gothic"/>
                <a:sym typeface="Didact Gothic"/>
              </a:rPr>
              <a:t>Andrew Cheng					                        News Editor: Caroline Lobel</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u="sng">
                <a:solidFill>
                  <a:schemeClr val="hlink"/>
                </a:solidFill>
                <a:latin typeface="Didact Gothic"/>
                <a:ea typeface="Didact Gothic"/>
                <a:cs typeface="Didact Gothic"/>
                <a:sym typeface="Didact Gothic"/>
                <a:hlinkClick r:id="rId5"/>
              </a:rPr>
              <a:t>andrew.cheng.dvhs@gmail.com</a:t>
            </a:r>
            <a:r>
              <a:rPr lang="en" sz="1400" u="sng">
                <a:solidFill>
                  <a:srgbClr val="45818E"/>
                </a:solidFill>
                <a:latin typeface="Didact Gothic"/>
                <a:ea typeface="Didact Gothic"/>
                <a:cs typeface="Didact Gothic"/>
                <a:sym typeface="Didact Gothic"/>
              </a:rPr>
              <a:t>			</a:t>
            </a:r>
            <a:r>
              <a:rPr lang="en" sz="1400">
                <a:solidFill>
                  <a:srgbClr val="45818E"/>
                </a:solidFill>
                <a:latin typeface="Didact Gothic"/>
                <a:ea typeface="Didact Gothic"/>
                <a:cs typeface="Didact Gothic"/>
                <a:sym typeface="Didact Gothic"/>
              </a:rPr>
              <a:t>             </a:t>
            </a:r>
            <a:r>
              <a:rPr lang="en" sz="1400" u="sng">
                <a:solidFill>
                  <a:schemeClr val="hlink"/>
                </a:solidFill>
                <a:latin typeface="Didact Gothic"/>
                <a:ea typeface="Didact Gothic"/>
                <a:cs typeface="Didact Gothic"/>
                <a:sym typeface="Didact Gothic"/>
                <a:hlinkClick r:id="rId6"/>
              </a:rPr>
              <a:t>carolinelobel12@gmail.com</a:t>
            </a:r>
            <a:r>
              <a:rPr lang="en" sz="1400">
                <a:latin typeface="Didact Gothic"/>
                <a:ea typeface="Didact Gothic"/>
                <a:cs typeface="Didact Gothic"/>
                <a:sym typeface="Didact Gothic"/>
              </a:rPr>
              <a:t> </a:t>
            </a:r>
            <a:endParaRPr sz="1400" u="sng">
              <a:solidFill>
                <a:srgbClr val="45818E"/>
              </a:solidFill>
              <a:latin typeface="Didact Gothic"/>
              <a:ea typeface="Didact Gothic"/>
              <a:cs typeface="Didact Gothic"/>
              <a:sym typeface="Didact Gothic"/>
            </a:endParaRPr>
          </a:p>
          <a:p>
            <a:pPr indent="0" lvl="0" marL="0" rtl="0" algn="l">
              <a:spcBef>
                <a:spcPts val="600"/>
              </a:spcBef>
              <a:spcAft>
                <a:spcPts val="0"/>
              </a:spcAft>
              <a:buNone/>
            </a:pPr>
            <a:r>
              <a:rPr lang="en" sz="1400">
                <a:latin typeface="Didact Gothic"/>
                <a:ea typeface="Didact Gothic"/>
                <a:cs typeface="Didact Gothic"/>
                <a:sym typeface="Didact Gothic"/>
              </a:rPr>
              <a:t>Kevin Fang   	</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a:latin typeface="Didact Gothic"/>
                <a:ea typeface="Didact Gothic"/>
                <a:cs typeface="Didact Gothic"/>
                <a:sym typeface="Didact Gothic"/>
              </a:rPr>
              <a:t> </a:t>
            </a:r>
            <a:r>
              <a:rPr lang="en" sz="1400" u="sng">
                <a:solidFill>
                  <a:schemeClr val="hlink"/>
                </a:solidFill>
                <a:latin typeface="Didact Gothic"/>
                <a:ea typeface="Didact Gothic"/>
                <a:cs typeface="Didact Gothic"/>
                <a:sym typeface="Didact Gothic"/>
                <a:hlinkClick r:id="rId7"/>
              </a:rPr>
              <a:t>kevinfang1098@gmail.com</a:t>
            </a:r>
            <a:r>
              <a:rPr lang="en" sz="1400">
                <a:latin typeface="Didact Gothic"/>
                <a:ea typeface="Didact Gothic"/>
                <a:cs typeface="Didact Gothic"/>
                <a:sym typeface="Didact Gothic"/>
              </a:rPr>
              <a:t>  				 		</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a:latin typeface="Didact Gothic"/>
                <a:ea typeface="Didact Gothic"/>
                <a:cs typeface="Didact Gothic"/>
                <a:sym typeface="Didact Gothic"/>
              </a:rPr>
              <a:t>(925) 364-1430</a:t>
            </a:r>
            <a:endParaRPr sz="1400">
              <a:latin typeface="Didact Gothic"/>
              <a:ea typeface="Didact Gothic"/>
              <a:cs typeface="Didact Gothic"/>
              <a:sym typeface="Didact Gothic"/>
            </a:endParaRPr>
          </a:p>
          <a:p>
            <a:pPr indent="0" lvl="0" marL="0" rtl="0" algn="l">
              <a:spcBef>
                <a:spcPts val="600"/>
              </a:spcBef>
              <a:spcAft>
                <a:spcPts val="0"/>
              </a:spcAft>
              <a:buNone/>
            </a:pPr>
            <a:r>
              <a:t/>
            </a:r>
            <a:endParaRPr sz="1400">
              <a:latin typeface="Didact Gothic"/>
              <a:ea typeface="Didact Gothic"/>
              <a:cs typeface="Didact Gothic"/>
              <a:sym typeface="Didact Gothic"/>
            </a:endParaRPr>
          </a:p>
          <a:p>
            <a:pPr indent="0" lvl="0" marL="0" rtl="0" algn="l">
              <a:spcBef>
                <a:spcPts val="600"/>
              </a:spcBef>
              <a:spcAft>
                <a:spcPts val="0"/>
              </a:spcAft>
              <a:buNone/>
            </a:pPr>
            <a:r>
              <a:rPr lang="en" sz="1400">
                <a:latin typeface="Didact Gothic"/>
                <a:ea typeface="Didact Gothic"/>
                <a:cs typeface="Didact Gothic"/>
                <a:sym typeface="Didact Gothic"/>
              </a:rPr>
              <a:t>Secretary: Joyce Wu</a:t>
            </a:r>
            <a:endParaRPr sz="1400">
              <a:latin typeface="Didact Gothic"/>
              <a:ea typeface="Didact Gothic"/>
              <a:cs typeface="Didact Gothic"/>
              <a:sym typeface="Didact Gothic"/>
            </a:endParaRPr>
          </a:p>
          <a:p>
            <a:pPr indent="0" lvl="0" marL="0" rtl="0" algn="l">
              <a:spcBef>
                <a:spcPts val="600"/>
              </a:spcBef>
              <a:spcAft>
                <a:spcPts val="0"/>
              </a:spcAft>
              <a:buClr>
                <a:schemeClr val="dk1"/>
              </a:buClr>
              <a:buSzPts val="1100"/>
              <a:buFont typeface="Arial"/>
              <a:buNone/>
            </a:pPr>
            <a:r>
              <a:rPr lang="en" sz="1400" u="sng">
                <a:solidFill>
                  <a:schemeClr val="hlink"/>
                </a:solidFill>
                <a:highlight>
                  <a:schemeClr val="lt1"/>
                </a:highlight>
                <a:latin typeface="Didact Gothic"/>
                <a:ea typeface="Didact Gothic"/>
                <a:cs typeface="Didact Gothic"/>
                <a:sym typeface="Didact Gothic"/>
                <a:hlinkClick r:id="rId8"/>
              </a:rPr>
              <a:t>wujoy707@gmail.com</a:t>
            </a:r>
            <a:endParaRPr sz="1400">
              <a:latin typeface="Didact Gothic"/>
              <a:ea typeface="Didact Gothic"/>
              <a:cs typeface="Didact Gothic"/>
              <a:sym typeface="Didact Gothic"/>
            </a:endParaRPr>
          </a:p>
          <a:p>
            <a:pPr indent="0" lvl="0" marL="0" rtl="0" algn="l">
              <a:spcBef>
                <a:spcPts val="600"/>
              </a:spcBef>
              <a:spcAft>
                <a:spcPts val="0"/>
              </a:spcAft>
              <a:buNone/>
            </a:pPr>
            <a:r>
              <a:t/>
            </a:r>
            <a:endParaRPr sz="1400">
              <a:latin typeface="Didact Gothic"/>
              <a:ea typeface="Didact Gothic"/>
              <a:cs typeface="Didact Gothic"/>
              <a:sym typeface="Didact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1" name="Shape 251"/>
        <p:cNvGrpSpPr/>
        <p:nvPr/>
      </p:nvGrpSpPr>
      <p:grpSpPr>
        <a:xfrm>
          <a:off x="0" y="0"/>
          <a:ext cx="0" cy="0"/>
          <a:chOff x="0" y="0"/>
          <a:chExt cx="0" cy="0"/>
        </a:xfrm>
      </p:grpSpPr>
      <p:sp>
        <p:nvSpPr>
          <p:cNvPr id="252" name="Google Shape;252;p42"/>
          <p:cNvSpPr txBox="1"/>
          <p:nvPr>
            <p:ph idx="1" type="body"/>
          </p:nvPr>
        </p:nvSpPr>
        <p:spPr>
          <a:xfrm>
            <a:off x="457200" y="4406309"/>
            <a:ext cx="8229600" cy="51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latin typeface="Didact Gothic"/>
                <a:ea typeface="Didact Gothic"/>
                <a:cs typeface="Didact Gothic"/>
                <a:sym typeface="Didact Gothic"/>
              </a:rPr>
              <a:t>BUZZING WITH SERVICE</a:t>
            </a:r>
            <a:endParaRPr b="0">
              <a:latin typeface="Didact Gothic"/>
              <a:ea typeface="Didact Gothic"/>
              <a:cs typeface="Didact Gothic"/>
              <a:sym typeface="Didact Gothic"/>
            </a:endParaRPr>
          </a:p>
        </p:txBody>
      </p:sp>
      <p:pic>
        <p:nvPicPr>
          <p:cNvPr id="253" name="Google Shape;253;p42"/>
          <p:cNvPicPr preferRelativeResize="0"/>
          <p:nvPr/>
        </p:nvPicPr>
        <p:blipFill>
          <a:blip r:embed="rId3">
            <a:alphaModFix/>
          </a:blip>
          <a:stretch>
            <a:fillRect/>
          </a:stretch>
        </p:blipFill>
        <p:spPr>
          <a:xfrm>
            <a:off x="2495550" y="155425"/>
            <a:ext cx="4152900" cy="4133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22"/>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PLEDGE</a:t>
            </a:r>
            <a:endParaRPr>
              <a:latin typeface="Didact Gothic"/>
              <a:ea typeface="Didact Gothic"/>
              <a:cs typeface="Didact Gothic"/>
              <a:sym typeface="Didact Gothic"/>
            </a:endParaRPr>
          </a:p>
        </p:txBody>
      </p:sp>
      <p:sp>
        <p:nvSpPr>
          <p:cNvPr id="99" name="Google Shape;99;p22"/>
          <p:cNvSpPr txBox="1"/>
          <p:nvPr>
            <p:ph idx="1" type="body"/>
          </p:nvPr>
        </p:nvSpPr>
        <p:spPr>
          <a:xfrm>
            <a:off x="457200" y="1460499"/>
            <a:ext cx="8229600" cy="34653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solidFill>
                  <a:srgbClr val="000000"/>
                </a:solidFill>
                <a:latin typeface="Didact Gothic"/>
                <a:ea typeface="Didact Gothic"/>
                <a:cs typeface="Didact Gothic"/>
                <a:sym typeface="Didact Gothic"/>
              </a:rPr>
              <a:t>I pledge, on my honor, to uphold the Objects of Key Club International;</a:t>
            </a:r>
            <a:endParaRPr>
              <a:solidFill>
                <a:srgbClr val="000000"/>
              </a:solidFill>
              <a:latin typeface="Didact Gothic"/>
              <a:ea typeface="Didact Gothic"/>
              <a:cs typeface="Didact Gothic"/>
              <a:sym typeface="Didact Gothic"/>
            </a:endParaRPr>
          </a:p>
          <a:p>
            <a:pPr indent="0" lvl="0" marL="0" rtl="0" algn="ctr">
              <a:spcBef>
                <a:spcPts val="600"/>
              </a:spcBef>
              <a:spcAft>
                <a:spcPts val="0"/>
              </a:spcAft>
              <a:buNone/>
            </a:pPr>
            <a:r>
              <a:rPr lang="en">
                <a:solidFill>
                  <a:srgbClr val="000000"/>
                </a:solidFill>
                <a:latin typeface="Didact Gothic"/>
                <a:ea typeface="Didact Gothic"/>
                <a:cs typeface="Didact Gothic"/>
                <a:sym typeface="Didact Gothic"/>
              </a:rPr>
              <a:t>to build my home, school, and community; </a:t>
            </a:r>
            <a:endParaRPr>
              <a:solidFill>
                <a:srgbClr val="000000"/>
              </a:solidFill>
              <a:latin typeface="Didact Gothic"/>
              <a:ea typeface="Didact Gothic"/>
              <a:cs typeface="Didact Gothic"/>
              <a:sym typeface="Didact Gothic"/>
            </a:endParaRPr>
          </a:p>
          <a:p>
            <a:pPr indent="0" lvl="0" marL="0" rtl="0" algn="ctr">
              <a:spcBef>
                <a:spcPts val="600"/>
              </a:spcBef>
              <a:spcAft>
                <a:spcPts val="0"/>
              </a:spcAft>
              <a:buNone/>
            </a:pPr>
            <a:r>
              <a:rPr lang="en">
                <a:solidFill>
                  <a:srgbClr val="000000"/>
                </a:solidFill>
                <a:latin typeface="Didact Gothic"/>
                <a:ea typeface="Didact Gothic"/>
                <a:cs typeface="Didact Gothic"/>
                <a:sym typeface="Didact Gothic"/>
              </a:rPr>
              <a:t>to serve my nation and God; </a:t>
            </a:r>
            <a:endParaRPr>
              <a:solidFill>
                <a:srgbClr val="000000"/>
              </a:solidFill>
              <a:latin typeface="Didact Gothic"/>
              <a:ea typeface="Didact Gothic"/>
              <a:cs typeface="Didact Gothic"/>
              <a:sym typeface="Didact Gothic"/>
            </a:endParaRPr>
          </a:p>
          <a:p>
            <a:pPr indent="0" lvl="0" marL="0" rtl="0" algn="ctr">
              <a:spcBef>
                <a:spcPts val="600"/>
              </a:spcBef>
              <a:spcAft>
                <a:spcPts val="0"/>
              </a:spcAft>
              <a:buNone/>
            </a:pPr>
            <a:r>
              <a:rPr lang="en">
                <a:solidFill>
                  <a:srgbClr val="000000"/>
                </a:solidFill>
                <a:latin typeface="Didact Gothic"/>
                <a:ea typeface="Didact Gothic"/>
                <a:cs typeface="Didact Gothic"/>
                <a:sym typeface="Didact Gothic"/>
              </a:rPr>
              <a:t>and to combat all forces which tend to undermine these institutions.</a:t>
            </a:r>
            <a:br>
              <a:rPr lang="en">
                <a:solidFill>
                  <a:srgbClr val="000000"/>
                </a:solidFill>
                <a:latin typeface="Didact Gothic"/>
                <a:ea typeface="Didact Gothic"/>
                <a:cs typeface="Didact Gothic"/>
                <a:sym typeface="Didact Gothic"/>
              </a:rPr>
            </a:br>
            <a:endParaRPr>
              <a:solidFill>
                <a:srgbClr val="000000"/>
              </a:solidFill>
              <a:latin typeface="Didact Gothic"/>
              <a:ea typeface="Didact Gothic"/>
              <a:cs typeface="Didact Gothic"/>
              <a:sym typeface="Didact Gothic"/>
            </a:endParaRPr>
          </a:p>
        </p:txBody>
      </p:sp>
      <p:pic>
        <p:nvPicPr>
          <p:cNvPr descr="DCON Logo_Bee1-1.png" id="100" name="Google Shape;100;p22"/>
          <p:cNvPicPr preferRelativeResize="0"/>
          <p:nvPr/>
        </p:nvPicPr>
        <p:blipFill>
          <a:blip r:embed="rId3">
            <a:alphaModFix/>
          </a:blip>
          <a:stretch>
            <a:fillRect/>
          </a:stretch>
        </p:blipFill>
        <p:spPr>
          <a:xfrm flipH="1">
            <a:off x="5993651" y="53400"/>
            <a:ext cx="1610100" cy="1754850"/>
          </a:xfrm>
          <a:prstGeom prst="rect">
            <a:avLst/>
          </a:prstGeom>
          <a:noFill/>
          <a:ln>
            <a:noFill/>
          </a:ln>
        </p:spPr>
      </p:pic>
      <p:pic>
        <p:nvPicPr>
          <p:cNvPr descr="Bell.png" id="101" name="Google Shape;101;p22"/>
          <p:cNvPicPr preferRelativeResize="0"/>
          <p:nvPr/>
        </p:nvPicPr>
        <p:blipFill>
          <a:blip r:embed="rId4">
            <a:alphaModFix/>
          </a:blip>
          <a:stretch>
            <a:fillRect/>
          </a:stretch>
        </p:blipFill>
        <p:spPr>
          <a:xfrm>
            <a:off x="7051050" y="244263"/>
            <a:ext cx="1496026" cy="1064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23"/>
          <p:cNvPicPr preferRelativeResize="0"/>
          <p:nvPr/>
        </p:nvPicPr>
        <p:blipFill>
          <a:blip r:embed="rId3">
            <a:alphaModFix/>
          </a:blip>
          <a:stretch>
            <a:fillRect/>
          </a:stretch>
        </p:blipFill>
        <p:spPr>
          <a:xfrm rot="1171711">
            <a:off x="6215323" y="271517"/>
            <a:ext cx="1010430" cy="1010416"/>
          </a:xfrm>
          <a:prstGeom prst="rect">
            <a:avLst/>
          </a:prstGeom>
          <a:noFill/>
          <a:ln>
            <a:noFill/>
          </a:ln>
        </p:spPr>
      </p:pic>
      <p:sp>
        <p:nvSpPr>
          <p:cNvPr id="107" name="Google Shape;107;p23"/>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Meet Your </a:t>
            </a:r>
            <a:r>
              <a:rPr lang="en">
                <a:latin typeface="Didact Gothic"/>
                <a:ea typeface="Didact Gothic"/>
                <a:cs typeface="Didact Gothic"/>
                <a:sym typeface="Didact Gothic"/>
              </a:rPr>
              <a:t>OFFICERS</a:t>
            </a:r>
            <a:endParaRPr/>
          </a:p>
        </p:txBody>
      </p:sp>
      <p:pic>
        <p:nvPicPr>
          <p:cNvPr id="108" name="Google Shape;108;p23"/>
          <p:cNvPicPr preferRelativeResize="0"/>
          <p:nvPr/>
        </p:nvPicPr>
        <p:blipFill>
          <a:blip r:embed="rId4">
            <a:alphaModFix/>
          </a:blip>
          <a:stretch>
            <a:fillRect/>
          </a:stretch>
        </p:blipFill>
        <p:spPr>
          <a:xfrm>
            <a:off x="3076000" y="1453875"/>
            <a:ext cx="1930480" cy="1597649"/>
          </a:xfrm>
          <a:prstGeom prst="rect">
            <a:avLst/>
          </a:prstGeom>
          <a:noFill/>
          <a:ln>
            <a:noFill/>
          </a:ln>
        </p:spPr>
      </p:pic>
      <p:pic>
        <p:nvPicPr>
          <p:cNvPr id="109" name="Google Shape;109;p23"/>
          <p:cNvPicPr preferRelativeResize="0"/>
          <p:nvPr/>
        </p:nvPicPr>
        <p:blipFill>
          <a:blip r:embed="rId5">
            <a:alphaModFix/>
          </a:blip>
          <a:stretch>
            <a:fillRect/>
          </a:stretch>
        </p:blipFill>
        <p:spPr>
          <a:xfrm>
            <a:off x="3174775" y="3157922"/>
            <a:ext cx="1930474" cy="1912652"/>
          </a:xfrm>
          <a:prstGeom prst="rect">
            <a:avLst/>
          </a:prstGeom>
          <a:noFill/>
          <a:ln>
            <a:noFill/>
          </a:ln>
        </p:spPr>
      </p:pic>
      <p:pic>
        <p:nvPicPr>
          <p:cNvPr id="110" name="Google Shape;110;p23"/>
          <p:cNvPicPr preferRelativeResize="0"/>
          <p:nvPr/>
        </p:nvPicPr>
        <p:blipFill>
          <a:blip r:embed="rId6">
            <a:alphaModFix/>
          </a:blip>
          <a:stretch>
            <a:fillRect/>
          </a:stretch>
        </p:blipFill>
        <p:spPr>
          <a:xfrm>
            <a:off x="6137475" y="1488063"/>
            <a:ext cx="1789976" cy="1632264"/>
          </a:xfrm>
          <a:prstGeom prst="rect">
            <a:avLst/>
          </a:prstGeom>
          <a:noFill/>
          <a:ln>
            <a:noFill/>
          </a:ln>
        </p:spPr>
      </p:pic>
      <p:pic>
        <p:nvPicPr>
          <p:cNvPr id="111" name="Google Shape;111;p23"/>
          <p:cNvPicPr preferRelativeResize="0"/>
          <p:nvPr/>
        </p:nvPicPr>
        <p:blipFill>
          <a:blip r:embed="rId7">
            <a:alphaModFix/>
          </a:blip>
          <a:stretch>
            <a:fillRect/>
          </a:stretch>
        </p:blipFill>
        <p:spPr>
          <a:xfrm>
            <a:off x="324425" y="3260900"/>
            <a:ext cx="1789982" cy="1706675"/>
          </a:xfrm>
          <a:prstGeom prst="rect">
            <a:avLst/>
          </a:prstGeom>
          <a:noFill/>
          <a:ln>
            <a:noFill/>
          </a:ln>
        </p:spPr>
      </p:pic>
      <p:pic>
        <p:nvPicPr>
          <p:cNvPr id="112" name="Google Shape;112;p23"/>
          <p:cNvPicPr preferRelativeResize="0"/>
          <p:nvPr/>
        </p:nvPicPr>
        <p:blipFill>
          <a:blip r:embed="rId8">
            <a:alphaModFix/>
          </a:blip>
          <a:stretch>
            <a:fillRect/>
          </a:stretch>
        </p:blipFill>
        <p:spPr>
          <a:xfrm>
            <a:off x="324424" y="1536326"/>
            <a:ext cx="1682548" cy="1535725"/>
          </a:xfrm>
          <a:prstGeom prst="rect">
            <a:avLst/>
          </a:prstGeom>
          <a:noFill/>
          <a:ln>
            <a:noFill/>
          </a:ln>
        </p:spPr>
      </p:pic>
      <p:sp>
        <p:nvSpPr>
          <p:cNvPr id="113" name="Google Shape;113;p23"/>
          <p:cNvSpPr txBox="1"/>
          <p:nvPr/>
        </p:nvSpPr>
        <p:spPr>
          <a:xfrm>
            <a:off x="1884775" y="1941188"/>
            <a:ext cx="1290000" cy="72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dk1"/>
                </a:solidFill>
                <a:latin typeface="Didact Gothic"/>
                <a:ea typeface="Didact Gothic"/>
                <a:cs typeface="Didact Gothic"/>
                <a:sym typeface="Didact Gothic"/>
              </a:rPr>
              <a:t>President  </a:t>
            </a:r>
            <a:r>
              <a:rPr lang="en" sz="1500">
                <a:solidFill>
                  <a:schemeClr val="dk1"/>
                </a:solidFill>
                <a:latin typeface="Didact Gothic"/>
                <a:ea typeface="Didact Gothic"/>
                <a:cs typeface="Didact Gothic"/>
                <a:sym typeface="Didact Gothic"/>
              </a:rPr>
              <a:t>Allyson Wu</a:t>
            </a:r>
            <a:endParaRPr sz="1500"/>
          </a:p>
        </p:txBody>
      </p:sp>
      <p:sp>
        <p:nvSpPr>
          <p:cNvPr id="114" name="Google Shape;114;p23"/>
          <p:cNvSpPr txBox="1"/>
          <p:nvPr/>
        </p:nvSpPr>
        <p:spPr>
          <a:xfrm>
            <a:off x="4910475" y="1666375"/>
            <a:ext cx="1290000" cy="100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solidFill>
                  <a:schemeClr val="dk1"/>
                </a:solidFill>
                <a:latin typeface="Didact Gothic"/>
                <a:ea typeface="Didact Gothic"/>
                <a:cs typeface="Didact Gothic"/>
                <a:sym typeface="Didact Gothic"/>
              </a:rPr>
              <a:t>Co-Vice </a:t>
            </a:r>
            <a:r>
              <a:rPr b="1" lang="en" sz="1500">
                <a:solidFill>
                  <a:schemeClr val="dk1"/>
                </a:solidFill>
                <a:latin typeface="Didact Gothic"/>
                <a:ea typeface="Didact Gothic"/>
                <a:cs typeface="Didact Gothic"/>
                <a:sym typeface="Didact Gothic"/>
              </a:rPr>
              <a:t>President  </a:t>
            </a:r>
            <a:r>
              <a:rPr lang="en" sz="1500">
                <a:solidFill>
                  <a:schemeClr val="dk1"/>
                </a:solidFill>
                <a:latin typeface="Didact Gothic"/>
                <a:ea typeface="Didact Gothic"/>
                <a:cs typeface="Didact Gothic"/>
                <a:sym typeface="Didact Gothic"/>
              </a:rPr>
              <a:t>Andrew Cheng</a:t>
            </a:r>
            <a:endParaRPr sz="1500"/>
          </a:p>
        </p:txBody>
      </p:sp>
      <p:sp>
        <p:nvSpPr>
          <p:cNvPr id="115" name="Google Shape;115;p23"/>
          <p:cNvSpPr txBox="1"/>
          <p:nvPr/>
        </p:nvSpPr>
        <p:spPr>
          <a:xfrm>
            <a:off x="7854000" y="1710625"/>
            <a:ext cx="1290000" cy="912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solidFill>
                  <a:schemeClr val="dk1"/>
                </a:solidFill>
                <a:latin typeface="Didact Gothic"/>
                <a:ea typeface="Didact Gothic"/>
                <a:cs typeface="Didact Gothic"/>
                <a:sym typeface="Didact Gothic"/>
              </a:rPr>
              <a:t>Co-</a:t>
            </a:r>
            <a:r>
              <a:rPr b="1" lang="en" sz="1500">
                <a:solidFill>
                  <a:schemeClr val="dk1"/>
                </a:solidFill>
                <a:latin typeface="Didact Gothic"/>
                <a:ea typeface="Didact Gothic"/>
                <a:cs typeface="Didact Gothic"/>
                <a:sym typeface="Didact Gothic"/>
              </a:rPr>
              <a:t>Vice President  </a:t>
            </a:r>
            <a:r>
              <a:rPr lang="en" sz="1500">
                <a:solidFill>
                  <a:schemeClr val="dk1"/>
                </a:solidFill>
                <a:latin typeface="Didact Gothic"/>
                <a:ea typeface="Didact Gothic"/>
                <a:cs typeface="Didact Gothic"/>
                <a:sym typeface="Didact Gothic"/>
              </a:rPr>
              <a:t>Kevin Fang</a:t>
            </a:r>
            <a:endParaRPr sz="1500"/>
          </a:p>
        </p:txBody>
      </p:sp>
      <p:sp>
        <p:nvSpPr>
          <p:cNvPr id="116" name="Google Shape;116;p23"/>
          <p:cNvSpPr txBox="1"/>
          <p:nvPr/>
        </p:nvSpPr>
        <p:spPr>
          <a:xfrm>
            <a:off x="2006975" y="3679775"/>
            <a:ext cx="1290000" cy="100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solidFill>
                  <a:schemeClr val="dk1"/>
                </a:solidFill>
                <a:latin typeface="Didact Gothic"/>
                <a:ea typeface="Didact Gothic"/>
                <a:cs typeface="Didact Gothic"/>
                <a:sym typeface="Didact Gothic"/>
              </a:rPr>
              <a:t>News Editor</a:t>
            </a:r>
            <a:r>
              <a:rPr b="1" lang="en" sz="1500">
                <a:solidFill>
                  <a:schemeClr val="dk1"/>
                </a:solidFill>
                <a:latin typeface="Didact Gothic"/>
                <a:ea typeface="Didact Gothic"/>
                <a:cs typeface="Didact Gothic"/>
                <a:sym typeface="Didact Gothic"/>
              </a:rPr>
              <a:t>  </a:t>
            </a:r>
            <a:r>
              <a:rPr lang="en" sz="1500">
                <a:solidFill>
                  <a:schemeClr val="dk1"/>
                </a:solidFill>
                <a:latin typeface="Didact Gothic"/>
                <a:ea typeface="Didact Gothic"/>
                <a:cs typeface="Didact Gothic"/>
                <a:sym typeface="Didact Gothic"/>
              </a:rPr>
              <a:t>Caroline Lobel</a:t>
            </a:r>
            <a:endParaRPr sz="1500"/>
          </a:p>
        </p:txBody>
      </p:sp>
      <p:sp>
        <p:nvSpPr>
          <p:cNvPr id="117" name="Google Shape;117;p23"/>
          <p:cNvSpPr txBox="1"/>
          <p:nvPr/>
        </p:nvSpPr>
        <p:spPr>
          <a:xfrm>
            <a:off x="5006475" y="3751238"/>
            <a:ext cx="1254300" cy="72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solidFill>
                  <a:schemeClr val="dk1"/>
                </a:solidFill>
                <a:latin typeface="Didact Gothic"/>
                <a:ea typeface="Didact Gothic"/>
                <a:cs typeface="Didact Gothic"/>
                <a:sym typeface="Didact Gothic"/>
              </a:rPr>
              <a:t>Secretary</a:t>
            </a:r>
            <a:r>
              <a:rPr b="1" lang="en" sz="1500">
                <a:solidFill>
                  <a:schemeClr val="dk1"/>
                </a:solidFill>
                <a:latin typeface="Didact Gothic"/>
                <a:ea typeface="Didact Gothic"/>
                <a:cs typeface="Didact Gothic"/>
                <a:sym typeface="Didact Gothic"/>
              </a:rPr>
              <a:t> </a:t>
            </a:r>
            <a:r>
              <a:rPr lang="en" sz="1500">
                <a:solidFill>
                  <a:schemeClr val="dk1"/>
                </a:solidFill>
                <a:latin typeface="Didact Gothic"/>
                <a:ea typeface="Didact Gothic"/>
                <a:cs typeface="Didact Gothic"/>
                <a:sym typeface="Didact Gothic"/>
              </a:rPr>
              <a:t>Joyce Wu</a:t>
            </a:r>
            <a:endParaRPr sz="1500"/>
          </a:p>
        </p:txBody>
      </p:sp>
      <p:pic>
        <p:nvPicPr>
          <p:cNvPr id="118" name="Google Shape;118;p23"/>
          <p:cNvPicPr preferRelativeResize="0"/>
          <p:nvPr/>
        </p:nvPicPr>
        <p:blipFill>
          <a:blip r:embed="rId9">
            <a:alphaModFix/>
          </a:blip>
          <a:stretch>
            <a:fillRect/>
          </a:stretch>
        </p:blipFill>
        <p:spPr>
          <a:xfrm>
            <a:off x="6200475" y="3260937"/>
            <a:ext cx="1789974" cy="1706639"/>
          </a:xfrm>
          <a:prstGeom prst="rect">
            <a:avLst/>
          </a:prstGeom>
          <a:noFill/>
          <a:ln>
            <a:noFill/>
          </a:ln>
        </p:spPr>
      </p:pic>
      <p:sp>
        <p:nvSpPr>
          <p:cNvPr id="119" name="Google Shape;119;p23"/>
          <p:cNvSpPr txBox="1"/>
          <p:nvPr/>
        </p:nvSpPr>
        <p:spPr>
          <a:xfrm>
            <a:off x="7938900" y="3751250"/>
            <a:ext cx="1120200" cy="72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solidFill>
                  <a:schemeClr val="dk1"/>
                </a:solidFill>
                <a:latin typeface="Didact Gothic"/>
                <a:ea typeface="Didact Gothic"/>
                <a:cs typeface="Didact Gothic"/>
                <a:sym typeface="Didact Gothic"/>
              </a:rPr>
              <a:t>Treasurer</a:t>
            </a:r>
            <a:r>
              <a:rPr b="1" lang="en" sz="1500">
                <a:solidFill>
                  <a:schemeClr val="dk1"/>
                </a:solidFill>
                <a:latin typeface="Didact Gothic"/>
                <a:ea typeface="Didact Gothic"/>
                <a:cs typeface="Didact Gothic"/>
                <a:sym typeface="Didact Gothic"/>
              </a:rPr>
              <a:t> </a:t>
            </a:r>
            <a:r>
              <a:rPr lang="en" sz="1500">
                <a:solidFill>
                  <a:schemeClr val="dk1"/>
                </a:solidFill>
                <a:latin typeface="Didact Gothic"/>
                <a:ea typeface="Didact Gothic"/>
                <a:cs typeface="Didact Gothic"/>
                <a:sym typeface="Didact Gothic"/>
              </a:rPr>
              <a:t>Aditi Raju</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4"/>
          <p:cNvSpPr txBox="1"/>
          <p:nvPr>
            <p:ph idx="1" type="body"/>
          </p:nvPr>
        </p:nvSpPr>
        <p:spPr>
          <a:xfrm>
            <a:off x="231050" y="1376449"/>
            <a:ext cx="8229600" cy="3465300"/>
          </a:xfrm>
          <a:prstGeom prst="rect">
            <a:avLst/>
          </a:prstGeom>
        </p:spPr>
        <p:txBody>
          <a:bodyPr anchorCtr="0" anchor="t" bIns="91425" lIns="91425" spcFirstLastPara="1" rIns="91425" wrap="square" tIns="91425">
            <a:noAutofit/>
          </a:bodyPr>
          <a:lstStyle/>
          <a:p>
            <a:pPr indent="-368300" lvl="0" marL="457200" rtl="0" algn="l">
              <a:lnSpc>
                <a:spcPct val="110000"/>
              </a:lnSpc>
              <a:spcBef>
                <a:spcPts val="0"/>
              </a:spcBef>
              <a:spcAft>
                <a:spcPts val="0"/>
              </a:spcAft>
              <a:buSzPts val="2200"/>
              <a:buFont typeface="Didact Gothic"/>
              <a:buChar char="●"/>
            </a:pPr>
            <a:r>
              <a:rPr lang="en" sz="2200">
                <a:latin typeface="Didact Gothic"/>
                <a:ea typeface="Didact Gothic"/>
                <a:cs typeface="Didact Gothic"/>
                <a:sym typeface="Didact Gothic"/>
              </a:rPr>
              <a:t>Student-led from top to bottom</a:t>
            </a:r>
            <a:endParaRPr sz="2200">
              <a:latin typeface="Didact Gothic"/>
              <a:ea typeface="Didact Gothic"/>
              <a:cs typeface="Didact Gothic"/>
              <a:sym typeface="Didact Gothic"/>
            </a:endParaRPr>
          </a:p>
          <a:p>
            <a:pPr indent="-368300" lvl="0" marL="457200" rtl="0" algn="l">
              <a:lnSpc>
                <a:spcPct val="110000"/>
              </a:lnSpc>
              <a:spcBef>
                <a:spcPts val="0"/>
              </a:spcBef>
              <a:spcAft>
                <a:spcPts val="0"/>
              </a:spcAft>
              <a:buSzPts val="2200"/>
              <a:buFont typeface="Didact Gothic"/>
              <a:buChar char="●"/>
            </a:pPr>
            <a:r>
              <a:rPr lang="en" sz="2200">
                <a:latin typeface="Didact Gothic"/>
                <a:ea typeface="Didact Gothic"/>
                <a:cs typeface="Didact Gothic"/>
                <a:sym typeface="Didact Gothic"/>
              </a:rPr>
              <a:t>Colleges know who we are and what we stand for </a:t>
            </a:r>
            <a:endParaRPr sz="2200">
              <a:latin typeface="Didact Gothic"/>
              <a:ea typeface="Didact Gothic"/>
              <a:cs typeface="Didact Gothic"/>
              <a:sym typeface="Didact Gothic"/>
            </a:endParaRPr>
          </a:p>
          <a:p>
            <a:pPr indent="-368300" lvl="0" marL="457200" rtl="0" algn="l">
              <a:lnSpc>
                <a:spcPct val="110000"/>
              </a:lnSpc>
              <a:spcBef>
                <a:spcPts val="0"/>
              </a:spcBef>
              <a:spcAft>
                <a:spcPts val="0"/>
              </a:spcAft>
              <a:buSzPts val="2200"/>
              <a:buFont typeface="Didact Gothic"/>
              <a:buChar char="●"/>
            </a:pPr>
            <a:r>
              <a:rPr lang="en" sz="2200">
                <a:latin typeface="Didact Gothic"/>
                <a:ea typeface="Didact Gothic"/>
                <a:cs typeface="Didact Gothic"/>
                <a:sym typeface="Didact Gothic"/>
              </a:rPr>
              <a:t>Get to meet people from all over the country</a:t>
            </a:r>
            <a:endParaRPr sz="2200">
              <a:latin typeface="Didact Gothic"/>
              <a:ea typeface="Didact Gothic"/>
              <a:cs typeface="Didact Gothic"/>
              <a:sym typeface="Didact Gothic"/>
            </a:endParaRPr>
          </a:p>
          <a:p>
            <a:pPr indent="-368300" lvl="0" marL="457200" rtl="0" algn="l">
              <a:lnSpc>
                <a:spcPct val="110000"/>
              </a:lnSpc>
              <a:spcBef>
                <a:spcPts val="0"/>
              </a:spcBef>
              <a:spcAft>
                <a:spcPts val="0"/>
              </a:spcAft>
              <a:buSzPts val="2200"/>
              <a:buFont typeface="Didact Gothic"/>
              <a:buChar char="●"/>
            </a:pPr>
            <a:r>
              <a:rPr lang="en" sz="2200">
                <a:latin typeface="Didact Gothic"/>
                <a:ea typeface="Didact Gothic"/>
                <a:cs typeface="Didact Gothic"/>
                <a:sym typeface="Didact Gothic"/>
              </a:rPr>
              <a:t>Huge variety of service events</a:t>
            </a:r>
            <a:endParaRPr sz="2200">
              <a:latin typeface="Didact Gothic"/>
              <a:ea typeface="Didact Gothic"/>
              <a:cs typeface="Didact Gothic"/>
              <a:sym typeface="Didact Gothic"/>
            </a:endParaRPr>
          </a:p>
          <a:p>
            <a:pPr indent="-342900" lvl="1" marL="914400" rtl="0" algn="l">
              <a:lnSpc>
                <a:spcPct val="110000"/>
              </a:lnSpc>
              <a:spcBef>
                <a:spcPts val="0"/>
              </a:spcBef>
              <a:spcAft>
                <a:spcPts val="0"/>
              </a:spcAft>
              <a:buSzPts val="1800"/>
              <a:buFont typeface="Didact Gothic"/>
              <a:buChar char="○"/>
            </a:pPr>
            <a:r>
              <a:rPr lang="en" sz="1800">
                <a:latin typeface="Didact Gothic"/>
                <a:ea typeface="Didact Gothic"/>
                <a:cs typeface="Didact Gothic"/>
                <a:sym typeface="Didact Gothic"/>
              </a:rPr>
              <a:t>We provide service events for members EACH WEEK!</a:t>
            </a:r>
            <a:endParaRPr sz="1800">
              <a:latin typeface="Didact Gothic"/>
              <a:ea typeface="Didact Gothic"/>
              <a:cs typeface="Didact Gothic"/>
              <a:sym typeface="Didact Gothic"/>
            </a:endParaRPr>
          </a:p>
          <a:p>
            <a:pPr indent="-368300" lvl="0" marL="457200" rtl="0" algn="l">
              <a:lnSpc>
                <a:spcPct val="110000"/>
              </a:lnSpc>
              <a:spcBef>
                <a:spcPts val="0"/>
              </a:spcBef>
              <a:spcAft>
                <a:spcPts val="0"/>
              </a:spcAft>
              <a:buSzPts val="2200"/>
              <a:buFont typeface="Didact Gothic"/>
              <a:buChar char="●"/>
            </a:pPr>
            <a:r>
              <a:rPr lang="en" sz="2200">
                <a:latin typeface="Didact Gothic"/>
                <a:ea typeface="Didact Gothic"/>
                <a:cs typeface="Didact Gothic"/>
                <a:sym typeface="Didact Gothic"/>
              </a:rPr>
              <a:t>Large emphasis on leadership</a:t>
            </a:r>
            <a:endParaRPr sz="2200">
              <a:latin typeface="Didact Gothic"/>
              <a:ea typeface="Didact Gothic"/>
              <a:cs typeface="Didact Gothic"/>
              <a:sym typeface="Didact Gothic"/>
            </a:endParaRPr>
          </a:p>
          <a:p>
            <a:pPr indent="-342900" lvl="1" marL="914400" rtl="0" algn="l">
              <a:lnSpc>
                <a:spcPct val="110000"/>
              </a:lnSpc>
              <a:spcBef>
                <a:spcPts val="0"/>
              </a:spcBef>
              <a:spcAft>
                <a:spcPts val="0"/>
              </a:spcAft>
              <a:buSzPts val="1800"/>
              <a:buFont typeface="Didact Gothic"/>
              <a:buChar char="○"/>
            </a:pPr>
            <a:r>
              <a:rPr lang="en" sz="1800">
                <a:latin typeface="Didact Gothic"/>
                <a:ea typeface="Didact Gothic"/>
                <a:cs typeface="Didact Gothic"/>
                <a:sym typeface="Didact Gothic"/>
              </a:rPr>
              <a:t>Learn skills that can help you become a better leader to help you in the world beyond high school!</a:t>
            </a:r>
            <a:endParaRPr sz="1800">
              <a:latin typeface="Didact Gothic"/>
              <a:ea typeface="Didact Gothic"/>
              <a:cs typeface="Didact Gothic"/>
              <a:sym typeface="Didact Gothic"/>
            </a:endParaRPr>
          </a:p>
          <a:p>
            <a:pPr indent="-368300" lvl="0" marL="457200" rtl="0" algn="l">
              <a:lnSpc>
                <a:spcPct val="110000"/>
              </a:lnSpc>
              <a:spcBef>
                <a:spcPts val="0"/>
              </a:spcBef>
              <a:spcAft>
                <a:spcPts val="0"/>
              </a:spcAft>
              <a:buSzPts val="2200"/>
              <a:buFont typeface="Didact Gothic"/>
              <a:buChar char="●"/>
            </a:pPr>
            <a:r>
              <a:rPr lang="en" sz="2200">
                <a:latin typeface="Didact Gothic"/>
                <a:ea typeface="Didact Gothic"/>
                <a:cs typeface="Didact Gothic"/>
                <a:sym typeface="Didact Gothic"/>
              </a:rPr>
              <a:t>Get to participate in team bonding/social events such as Fall Rally North, Region Training Conference, and more…</a:t>
            </a:r>
            <a:endParaRPr sz="2200">
              <a:latin typeface="Didact Gothic"/>
              <a:ea typeface="Didact Gothic"/>
              <a:cs typeface="Didact Gothic"/>
              <a:sym typeface="Didact Gothic"/>
            </a:endParaRPr>
          </a:p>
        </p:txBody>
      </p:sp>
      <p:sp>
        <p:nvSpPr>
          <p:cNvPr id="125" name="Google Shape;125;p24"/>
          <p:cNvSpPr txBox="1"/>
          <p:nvPr>
            <p:ph type="title"/>
          </p:nvPr>
        </p:nvSpPr>
        <p:spPr>
          <a:xfrm>
            <a:off x="295925" y="205975"/>
            <a:ext cx="83910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WHAT MAKES US DIFFERENT?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5"/>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KEY CLUB STRUCTURE</a:t>
            </a:r>
            <a:endParaRPr/>
          </a:p>
        </p:txBody>
      </p:sp>
      <p:pic>
        <p:nvPicPr>
          <p:cNvPr id="131" name="Google Shape;131;p25"/>
          <p:cNvPicPr preferRelativeResize="0"/>
          <p:nvPr/>
        </p:nvPicPr>
        <p:blipFill>
          <a:blip r:embed="rId3">
            <a:alphaModFix/>
          </a:blip>
          <a:stretch>
            <a:fillRect/>
          </a:stretch>
        </p:blipFill>
        <p:spPr>
          <a:xfrm>
            <a:off x="196975" y="3158250"/>
            <a:ext cx="1788599" cy="1788599"/>
          </a:xfrm>
          <a:prstGeom prst="rect">
            <a:avLst/>
          </a:prstGeom>
          <a:noFill/>
          <a:ln>
            <a:noFill/>
          </a:ln>
        </p:spPr>
      </p:pic>
      <p:pic>
        <p:nvPicPr>
          <p:cNvPr id="132" name="Google Shape;132;p25"/>
          <p:cNvPicPr preferRelativeResize="0"/>
          <p:nvPr/>
        </p:nvPicPr>
        <p:blipFill>
          <a:blip r:embed="rId4">
            <a:alphaModFix/>
          </a:blip>
          <a:stretch>
            <a:fillRect/>
          </a:stretch>
        </p:blipFill>
        <p:spPr>
          <a:xfrm>
            <a:off x="2183676" y="3069475"/>
            <a:ext cx="1788600" cy="1788600"/>
          </a:xfrm>
          <a:prstGeom prst="rect">
            <a:avLst/>
          </a:prstGeom>
          <a:noFill/>
          <a:ln>
            <a:noFill/>
          </a:ln>
        </p:spPr>
      </p:pic>
      <p:pic>
        <p:nvPicPr>
          <p:cNvPr id="133" name="Google Shape;133;p25"/>
          <p:cNvPicPr preferRelativeResize="0"/>
          <p:nvPr/>
        </p:nvPicPr>
        <p:blipFill>
          <a:blip r:embed="rId5">
            <a:alphaModFix/>
          </a:blip>
          <a:stretch>
            <a:fillRect/>
          </a:stretch>
        </p:blipFill>
        <p:spPr>
          <a:xfrm>
            <a:off x="4388325" y="3192113"/>
            <a:ext cx="1788600" cy="1733700"/>
          </a:xfrm>
          <a:prstGeom prst="rect">
            <a:avLst/>
          </a:prstGeom>
          <a:noFill/>
          <a:ln>
            <a:noFill/>
          </a:ln>
        </p:spPr>
      </p:pic>
      <p:pic>
        <p:nvPicPr>
          <p:cNvPr id="134" name="Google Shape;134;p25"/>
          <p:cNvPicPr preferRelativeResize="0"/>
          <p:nvPr/>
        </p:nvPicPr>
        <p:blipFill>
          <a:blip r:embed="rId6">
            <a:alphaModFix/>
          </a:blip>
          <a:stretch>
            <a:fillRect/>
          </a:stretch>
        </p:blipFill>
        <p:spPr>
          <a:xfrm>
            <a:off x="6975724" y="3264013"/>
            <a:ext cx="1589901" cy="1589875"/>
          </a:xfrm>
          <a:prstGeom prst="rect">
            <a:avLst/>
          </a:prstGeom>
          <a:noFill/>
          <a:ln>
            <a:noFill/>
          </a:ln>
        </p:spPr>
      </p:pic>
      <p:sp>
        <p:nvSpPr>
          <p:cNvPr id="135" name="Google Shape;135;p25"/>
          <p:cNvSpPr txBox="1"/>
          <p:nvPr/>
        </p:nvSpPr>
        <p:spPr>
          <a:xfrm>
            <a:off x="323388" y="1671300"/>
            <a:ext cx="1548600" cy="16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Didact Gothic"/>
                <a:ea typeface="Didact Gothic"/>
                <a:cs typeface="Didact Gothic"/>
                <a:sym typeface="Didact Gothic"/>
              </a:rPr>
              <a:t>School Club:</a:t>
            </a:r>
            <a:endParaRPr b="1" sz="3000">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sz="3000">
                <a:solidFill>
                  <a:schemeClr val="dk1"/>
                </a:solidFill>
                <a:latin typeface="Didact Gothic"/>
                <a:ea typeface="Didact Gothic"/>
                <a:cs typeface="Didact Gothic"/>
                <a:sym typeface="Didact Gothic"/>
              </a:rPr>
              <a:t>DVKC</a:t>
            </a:r>
            <a:endParaRPr sz="3000">
              <a:solidFill>
                <a:schemeClr val="dk1"/>
              </a:solidFill>
              <a:latin typeface="Didact Gothic"/>
              <a:ea typeface="Didact Gothic"/>
              <a:cs typeface="Didact Gothic"/>
              <a:sym typeface="Didact Gothic"/>
            </a:endParaRPr>
          </a:p>
        </p:txBody>
      </p:sp>
      <p:sp>
        <p:nvSpPr>
          <p:cNvPr id="136" name="Google Shape;136;p25"/>
          <p:cNvSpPr txBox="1"/>
          <p:nvPr/>
        </p:nvSpPr>
        <p:spPr>
          <a:xfrm>
            <a:off x="6538275" y="1671300"/>
            <a:ext cx="2312400" cy="16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Didact Gothic"/>
                <a:ea typeface="Didact Gothic"/>
                <a:cs typeface="Didact Gothic"/>
                <a:sym typeface="Didact Gothic"/>
              </a:rPr>
              <a:t>Key Club </a:t>
            </a:r>
            <a:r>
              <a:rPr b="1" lang="en" sz="2400">
                <a:solidFill>
                  <a:schemeClr val="dk1"/>
                </a:solidFill>
                <a:latin typeface="Didact Gothic"/>
                <a:ea typeface="Didact Gothic"/>
                <a:cs typeface="Didact Gothic"/>
                <a:sym typeface="Didact Gothic"/>
              </a:rPr>
              <a:t>International</a:t>
            </a:r>
            <a:endParaRPr b="1" sz="2400"/>
          </a:p>
        </p:txBody>
      </p:sp>
      <p:sp>
        <p:nvSpPr>
          <p:cNvPr id="137" name="Google Shape;137;p25"/>
          <p:cNvSpPr txBox="1"/>
          <p:nvPr/>
        </p:nvSpPr>
        <p:spPr>
          <a:xfrm>
            <a:off x="4390950" y="1671300"/>
            <a:ext cx="1788600" cy="16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Didact Gothic"/>
                <a:ea typeface="Didact Gothic"/>
                <a:cs typeface="Didact Gothic"/>
                <a:sym typeface="Didact Gothic"/>
              </a:rPr>
              <a:t>District:</a:t>
            </a:r>
            <a:endParaRPr sz="3000">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sz="3000">
                <a:solidFill>
                  <a:schemeClr val="dk1"/>
                </a:solidFill>
                <a:latin typeface="Didact Gothic"/>
                <a:ea typeface="Didact Gothic"/>
                <a:cs typeface="Didact Gothic"/>
                <a:sym typeface="Didact Gothic"/>
              </a:rPr>
              <a:t>CNH </a:t>
            </a:r>
            <a:r>
              <a:rPr lang="en" sz="2400">
                <a:solidFill>
                  <a:schemeClr val="dk1"/>
                </a:solidFill>
                <a:latin typeface="Didact Gothic"/>
                <a:ea typeface="Didact Gothic"/>
                <a:cs typeface="Didact Gothic"/>
                <a:sym typeface="Didact Gothic"/>
              </a:rPr>
              <a:t>Bees</a:t>
            </a:r>
            <a:endParaRPr sz="2400">
              <a:solidFill>
                <a:schemeClr val="dk1"/>
              </a:solidFill>
              <a:latin typeface="Didact Gothic"/>
              <a:ea typeface="Didact Gothic"/>
              <a:cs typeface="Didact Gothic"/>
              <a:sym typeface="Didact Gothic"/>
            </a:endParaRPr>
          </a:p>
          <a:p>
            <a:pPr indent="0" lvl="0" marL="0" rtl="0" algn="ctr">
              <a:spcBef>
                <a:spcPts val="0"/>
              </a:spcBef>
              <a:spcAft>
                <a:spcPts val="0"/>
              </a:spcAft>
              <a:buClr>
                <a:schemeClr val="dk1"/>
              </a:buClr>
              <a:buSzPts val="1100"/>
              <a:buFont typeface="Arial"/>
              <a:buNone/>
            </a:pPr>
            <a:r>
              <a:rPr b="1" lang="en" sz="3000">
                <a:solidFill>
                  <a:schemeClr val="dk1"/>
                </a:solidFill>
                <a:latin typeface="Didact Gothic"/>
                <a:ea typeface="Didact Gothic"/>
                <a:cs typeface="Didact Gothic"/>
                <a:sym typeface="Didact Gothic"/>
              </a:rPr>
              <a:t>Region: </a:t>
            </a:r>
            <a:r>
              <a:rPr lang="en" sz="3000">
                <a:solidFill>
                  <a:schemeClr val="dk1"/>
                </a:solidFill>
                <a:latin typeface="Didact Gothic"/>
                <a:ea typeface="Didact Gothic"/>
                <a:cs typeface="Didact Gothic"/>
                <a:sym typeface="Didact Gothic"/>
              </a:rPr>
              <a:t>9</a:t>
            </a:r>
            <a:endParaRPr sz="2400">
              <a:solidFill>
                <a:schemeClr val="dk1"/>
              </a:solidFill>
              <a:latin typeface="Didact Gothic"/>
              <a:ea typeface="Didact Gothic"/>
              <a:cs typeface="Didact Gothic"/>
              <a:sym typeface="Didact Gothic"/>
            </a:endParaRPr>
          </a:p>
        </p:txBody>
      </p:sp>
      <p:sp>
        <p:nvSpPr>
          <p:cNvPr id="138" name="Google Shape;138;p25"/>
          <p:cNvSpPr txBox="1"/>
          <p:nvPr/>
        </p:nvSpPr>
        <p:spPr>
          <a:xfrm>
            <a:off x="1930650" y="1671300"/>
            <a:ext cx="2172000" cy="163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Didact Gothic"/>
                <a:ea typeface="Didact Gothic"/>
                <a:cs typeface="Didact Gothic"/>
                <a:sym typeface="Didact Gothic"/>
              </a:rPr>
              <a:t>Division:</a:t>
            </a:r>
            <a:endParaRPr b="1" sz="3000">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sz="3000">
                <a:solidFill>
                  <a:schemeClr val="dk1"/>
                </a:solidFill>
                <a:latin typeface="Didact Gothic"/>
                <a:ea typeface="Didact Gothic"/>
                <a:cs typeface="Didact Gothic"/>
                <a:sym typeface="Didact Gothic"/>
              </a:rPr>
              <a:t>26 South</a:t>
            </a:r>
            <a:endParaRPr sz="3000">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sz="2400">
                <a:solidFill>
                  <a:schemeClr val="dk1"/>
                </a:solidFill>
                <a:latin typeface="Didact Gothic"/>
                <a:ea typeface="Didact Gothic"/>
                <a:cs typeface="Didact Gothic"/>
                <a:sym typeface="Didact Gothic"/>
              </a:rPr>
              <a:t>Blue Devils</a:t>
            </a:r>
            <a:endParaRPr sz="2400">
              <a:solidFill>
                <a:schemeClr val="dk1"/>
              </a:solidFill>
              <a:latin typeface="Didact Gothic"/>
              <a:ea typeface="Didact Gothic"/>
              <a:cs typeface="Didact Gothic"/>
              <a:sym typeface="Didact Gothic"/>
            </a:endParaRPr>
          </a:p>
        </p:txBody>
      </p:sp>
      <p:pic>
        <p:nvPicPr>
          <p:cNvPr id="139" name="Google Shape;139;p25"/>
          <p:cNvPicPr preferRelativeResize="0"/>
          <p:nvPr/>
        </p:nvPicPr>
        <p:blipFill>
          <a:blip r:embed="rId7">
            <a:alphaModFix/>
          </a:blip>
          <a:stretch>
            <a:fillRect/>
          </a:stretch>
        </p:blipFill>
        <p:spPr>
          <a:xfrm>
            <a:off x="1739625" y="2241213"/>
            <a:ext cx="477400" cy="497275"/>
          </a:xfrm>
          <a:prstGeom prst="rect">
            <a:avLst/>
          </a:prstGeom>
          <a:noFill/>
          <a:ln>
            <a:noFill/>
          </a:ln>
        </p:spPr>
      </p:pic>
      <p:pic>
        <p:nvPicPr>
          <p:cNvPr id="140" name="Google Shape;140;p25"/>
          <p:cNvPicPr preferRelativeResize="0"/>
          <p:nvPr/>
        </p:nvPicPr>
        <p:blipFill>
          <a:blip r:embed="rId7">
            <a:alphaModFix/>
          </a:blip>
          <a:stretch>
            <a:fillRect/>
          </a:stretch>
        </p:blipFill>
        <p:spPr>
          <a:xfrm>
            <a:off x="3950250" y="2241213"/>
            <a:ext cx="477400" cy="497275"/>
          </a:xfrm>
          <a:prstGeom prst="rect">
            <a:avLst/>
          </a:prstGeom>
          <a:noFill/>
          <a:ln>
            <a:noFill/>
          </a:ln>
        </p:spPr>
      </p:pic>
      <p:pic>
        <p:nvPicPr>
          <p:cNvPr id="141" name="Google Shape;141;p25"/>
          <p:cNvPicPr preferRelativeResize="0"/>
          <p:nvPr/>
        </p:nvPicPr>
        <p:blipFill>
          <a:blip r:embed="rId7">
            <a:alphaModFix/>
          </a:blip>
          <a:stretch>
            <a:fillRect/>
          </a:stretch>
        </p:blipFill>
        <p:spPr>
          <a:xfrm>
            <a:off x="6069600" y="2241213"/>
            <a:ext cx="477400" cy="497275"/>
          </a:xfrm>
          <a:prstGeom prst="rect">
            <a:avLst/>
          </a:prstGeom>
          <a:noFill/>
          <a:ln>
            <a:noFill/>
          </a:ln>
        </p:spPr>
      </p:pic>
      <p:pic>
        <p:nvPicPr>
          <p:cNvPr id="142" name="Google Shape;142;p25"/>
          <p:cNvPicPr preferRelativeResize="0"/>
          <p:nvPr/>
        </p:nvPicPr>
        <p:blipFill>
          <a:blip r:embed="rId8">
            <a:alphaModFix/>
          </a:blip>
          <a:stretch>
            <a:fillRect/>
          </a:stretch>
        </p:blipFill>
        <p:spPr>
          <a:xfrm>
            <a:off x="5086850" y="4496600"/>
            <a:ext cx="1655899" cy="1363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Membership Requirements</a:t>
            </a:r>
            <a:endParaRPr>
              <a:latin typeface="Didact Gothic"/>
              <a:ea typeface="Didact Gothic"/>
              <a:cs typeface="Didact Gothic"/>
              <a:sym typeface="Didact Gothic"/>
            </a:endParaRPr>
          </a:p>
        </p:txBody>
      </p:sp>
      <p:sp>
        <p:nvSpPr>
          <p:cNvPr id="148" name="Google Shape;148;p26"/>
          <p:cNvSpPr txBox="1"/>
          <p:nvPr>
            <p:ph idx="1" type="body"/>
          </p:nvPr>
        </p:nvSpPr>
        <p:spPr>
          <a:xfrm>
            <a:off x="245150" y="1486999"/>
            <a:ext cx="8229600" cy="34653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Font typeface="Didact Gothic"/>
              <a:buChar char="●"/>
            </a:pPr>
            <a:r>
              <a:rPr lang="en" sz="2400">
                <a:latin typeface="Didact Gothic"/>
                <a:ea typeface="Didact Gothic"/>
                <a:cs typeface="Didact Gothic"/>
                <a:sym typeface="Didact Gothic"/>
              </a:rPr>
              <a:t>Obtain 10 service project hours before the end of the semester</a:t>
            </a:r>
            <a:endParaRPr sz="2400">
              <a:latin typeface="Didact Gothic"/>
              <a:ea typeface="Didact Gothic"/>
              <a:cs typeface="Didact Gothic"/>
              <a:sym typeface="Didact Gothic"/>
            </a:endParaRPr>
          </a:p>
          <a:p>
            <a:pPr indent="-381000" lvl="0" marL="457200" rtl="0" algn="l">
              <a:spcBef>
                <a:spcPts val="0"/>
              </a:spcBef>
              <a:spcAft>
                <a:spcPts val="0"/>
              </a:spcAft>
              <a:buSzPts val="2400"/>
              <a:buFont typeface="Didact Gothic"/>
              <a:buChar char="●"/>
            </a:pPr>
            <a:r>
              <a:rPr lang="en" sz="2400">
                <a:latin typeface="Didact Gothic"/>
                <a:ea typeface="Didact Gothic"/>
                <a:cs typeface="Didact Gothic"/>
                <a:sym typeface="Didact Gothic"/>
              </a:rPr>
              <a:t>Attend ALL general meetings (2 each month)</a:t>
            </a:r>
            <a:endParaRPr sz="2400">
              <a:latin typeface="Didact Gothic"/>
              <a:ea typeface="Didact Gothic"/>
              <a:cs typeface="Didact Gothic"/>
              <a:sym typeface="Didact Gothic"/>
            </a:endParaRPr>
          </a:p>
          <a:p>
            <a:pPr indent="-381000" lvl="0" marL="457200" rtl="0" algn="l">
              <a:spcBef>
                <a:spcPts val="0"/>
              </a:spcBef>
              <a:spcAft>
                <a:spcPts val="0"/>
              </a:spcAft>
              <a:buSzPts val="2400"/>
              <a:buFont typeface="Didact Gothic"/>
              <a:buChar char="●"/>
            </a:pPr>
            <a:r>
              <a:rPr lang="en" sz="2400">
                <a:latin typeface="Didact Gothic"/>
                <a:ea typeface="Didact Gothic"/>
                <a:cs typeface="Didact Gothic"/>
                <a:sym typeface="Didact Gothic"/>
              </a:rPr>
              <a:t>Attend at least 2 DCMs before the semester ends</a:t>
            </a:r>
            <a:endParaRPr sz="2400">
              <a:latin typeface="Didact Gothic"/>
              <a:ea typeface="Didact Gothic"/>
              <a:cs typeface="Didact Gothic"/>
              <a:sym typeface="Didact Gothic"/>
            </a:endParaRPr>
          </a:p>
          <a:p>
            <a:pPr indent="-381000" lvl="0" marL="457200" rtl="0" algn="l">
              <a:spcBef>
                <a:spcPts val="0"/>
              </a:spcBef>
              <a:spcAft>
                <a:spcPts val="0"/>
              </a:spcAft>
              <a:buSzPts val="2400"/>
              <a:buFont typeface="Didact Gothic"/>
              <a:buChar char="●"/>
            </a:pPr>
            <a:r>
              <a:rPr lang="en" sz="2400">
                <a:latin typeface="Didact Gothic"/>
                <a:ea typeface="Didact Gothic"/>
                <a:cs typeface="Didact Gothic"/>
                <a:sym typeface="Didact Gothic"/>
              </a:rPr>
              <a:t>Submit articles and visuals to get hours</a:t>
            </a:r>
            <a:endParaRPr sz="2400">
              <a:latin typeface="Didact Gothic"/>
              <a:ea typeface="Didact Gothic"/>
              <a:cs typeface="Didact Gothic"/>
              <a:sym typeface="Didact Gothic"/>
            </a:endParaRPr>
          </a:p>
          <a:p>
            <a:pPr indent="-381000" lvl="1" marL="914400" rtl="0" algn="l">
              <a:spcBef>
                <a:spcPts val="0"/>
              </a:spcBef>
              <a:spcAft>
                <a:spcPts val="0"/>
              </a:spcAft>
              <a:buSzPts val="2400"/>
              <a:buFont typeface="Didact Gothic"/>
              <a:buChar char="○"/>
            </a:pPr>
            <a:r>
              <a:rPr lang="en">
                <a:latin typeface="Didact Gothic"/>
                <a:ea typeface="Didact Gothic"/>
                <a:cs typeface="Didact Gothic"/>
                <a:sym typeface="Didact Gothic"/>
              </a:rPr>
              <a:t>Maximum 2 hours per semester for articles and visuals (send to Caroline Lobel)</a:t>
            </a:r>
            <a:endParaRPr>
              <a:latin typeface="Didact Gothic"/>
              <a:ea typeface="Didact Gothic"/>
              <a:cs typeface="Didact Gothic"/>
              <a:sym typeface="Didact Gothic"/>
            </a:endParaRPr>
          </a:p>
          <a:p>
            <a:pPr indent="-381000" lvl="0" marL="457200" rtl="0" algn="l">
              <a:spcBef>
                <a:spcPts val="0"/>
              </a:spcBef>
              <a:spcAft>
                <a:spcPts val="0"/>
              </a:spcAft>
              <a:buSzPts val="2400"/>
              <a:buFont typeface="Didact Gothic"/>
              <a:buChar char="●"/>
            </a:pPr>
            <a:r>
              <a:rPr lang="en" sz="2400">
                <a:latin typeface="Didact Gothic"/>
                <a:ea typeface="Didact Gothic"/>
                <a:cs typeface="Didact Gothic"/>
                <a:sym typeface="Didact Gothic"/>
              </a:rPr>
              <a:t>We occasionally offer hours for bringing supplies/help craft materials </a:t>
            </a:r>
            <a:endParaRPr sz="2400">
              <a:latin typeface="Didact Gothic"/>
              <a:ea typeface="Didact Gothic"/>
              <a:cs typeface="Didact Gothic"/>
              <a:sym typeface="Didact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latin typeface="Didact Gothic"/>
                <a:ea typeface="Didact Gothic"/>
                <a:cs typeface="Didact Gothic"/>
                <a:sym typeface="Didact Gothic"/>
              </a:rPr>
              <a:t>ACTIVE MEMBERSHIP RECOGNITION</a:t>
            </a:r>
            <a:endParaRPr sz="4000">
              <a:latin typeface="Didact Gothic"/>
              <a:ea typeface="Didact Gothic"/>
              <a:cs typeface="Didact Gothic"/>
              <a:sym typeface="Didact Gothic"/>
            </a:endParaRPr>
          </a:p>
        </p:txBody>
      </p:sp>
      <p:sp>
        <p:nvSpPr>
          <p:cNvPr id="154" name="Google Shape;154;p27"/>
          <p:cNvSpPr txBox="1"/>
          <p:nvPr>
            <p:ph idx="1" type="body"/>
          </p:nvPr>
        </p:nvSpPr>
        <p:spPr>
          <a:xfrm>
            <a:off x="457200" y="1460499"/>
            <a:ext cx="8229600" cy="3465300"/>
          </a:xfrm>
          <a:prstGeom prst="rect">
            <a:avLst/>
          </a:prstGeom>
        </p:spPr>
        <p:txBody>
          <a:bodyPr anchorCtr="0" anchor="t" bIns="91425" lIns="91425" spcFirstLastPara="1" rIns="91425" wrap="square" tIns="91425">
            <a:noAutofit/>
          </a:bodyPr>
          <a:lstStyle/>
          <a:p>
            <a:pPr indent="-419100" lvl="0" marL="457200" rtl="0" algn="l">
              <a:spcBef>
                <a:spcPts val="600"/>
              </a:spcBef>
              <a:spcAft>
                <a:spcPts val="0"/>
              </a:spcAft>
              <a:buClr>
                <a:srgbClr val="000000"/>
              </a:buClr>
              <a:buSzPts val="3000"/>
              <a:buFont typeface="Didact Gothic"/>
              <a:buChar char="●"/>
            </a:pPr>
            <a:r>
              <a:rPr b="1" lang="en">
                <a:solidFill>
                  <a:srgbClr val="000000"/>
                </a:solidFill>
                <a:latin typeface="Didact Gothic"/>
                <a:ea typeface="Didact Gothic"/>
                <a:cs typeface="Didact Gothic"/>
                <a:sym typeface="Didact Gothic"/>
              </a:rPr>
              <a:t>10 hours</a:t>
            </a:r>
            <a:r>
              <a:rPr lang="en">
                <a:solidFill>
                  <a:srgbClr val="000000"/>
                </a:solidFill>
                <a:latin typeface="Didact Gothic"/>
                <a:ea typeface="Didact Gothic"/>
                <a:cs typeface="Didact Gothic"/>
                <a:sym typeface="Didact Gothic"/>
              </a:rPr>
              <a:t> per semester; at least </a:t>
            </a:r>
            <a:r>
              <a:rPr b="1" lang="en">
                <a:solidFill>
                  <a:srgbClr val="000000"/>
                </a:solidFill>
                <a:latin typeface="Didact Gothic"/>
                <a:ea typeface="Didact Gothic"/>
                <a:cs typeface="Didact Gothic"/>
                <a:sym typeface="Didact Gothic"/>
              </a:rPr>
              <a:t>7</a:t>
            </a:r>
            <a:r>
              <a:rPr lang="en">
                <a:solidFill>
                  <a:srgbClr val="000000"/>
                </a:solidFill>
                <a:latin typeface="Didact Gothic"/>
                <a:ea typeface="Didact Gothic"/>
                <a:cs typeface="Didact Gothic"/>
                <a:sym typeface="Didact Gothic"/>
              </a:rPr>
              <a:t> from Key Club</a:t>
            </a:r>
            <a:endParaRPr>
              <a:solidFill>
                <a:srgbClr val="000000"/>
              </a:solidFill>
              <a:latin typeface="Didact Gothic"/>
              <a:ea typeface="Didact Gothic"/>
              <a:cs typeface="Didact Gothic"/>
              <a:sym typeface="Didact Gothic"/>
            </a:endParaRPr>
          </a:p>
          <a:p>
            <a:pPr indent="-419100" lvl="0" marL="457200" rtl="0" algn="l">
              <a:spcBef>
                <a:spcPts val="0"/>
              </a:spcBef>
              <a:spcAft>
                <a:spcPts val="0"/>
              </a:spcAft>
              <a:buClr>
                <a:srgbClr val="000000"/>
              </a:buClr>
              <a:buSzPts val="3000"/>
              <a:buFont typeface="Didact Gothic"/>
              <a:buChar char="●"/>
            </a:pPr>
            <a:r>
              <a:rPr lang="en">
                <a:solidFill>
                  <a:srgbClr val="000000"/>
                </a:solidFill>
                <a:latin typeface="Didact Gothic"/>
                <a:ea typeface="Didact Gothic"/>
                <a:cs typeface="Didact Gothic"/>
                <a:sym typeface="Didact Gothic"/>
              </a:rPr>
              <a:t>Attend </a:t>
            </a:r>
            <a:r>
              <a:rPr b="1" lang="en">
                <a:solidFill>
                  <a:srgbClr val="000000"/>
                </a:solidFill>
                <a:latin typeface="Didact Gothic"/>
                <a:ea typeface="Didact Gothic"/>
                <a:cs typeface="Didact Gothic"/>
                <a:sym typeface="Didact Gothic"/>
              </a:rPr>
              <a:t>1 DCM</a:t>
            </a:r>
            <a:r>
              <a:rPr lang="en">
                <a:solidFill>
                  <a:srgbClr val="000000"/>
                </a:solidFill>
                <a:latin typeface="Didact Gothic"/>
                <a:ea typeface="Didact Gothic"/>
                <a:cs typeface="Didact Gothic"/>
                <a:sym typeface="Didact Gothic"/>
              </a:rPr>
              <a:t> (</a:t>
            </a:r>
            <a:r>
              <a:rPr lang="en">
                <a:solidFill>
                  <a:schemeClr val="dk1"/>
                </a:solidFill>
                <a:latin typeface="Didact Gothic"/>
                <a:ea typeface="Didact Gothic"/>
                <a:cs typeface="Didact Gothic"/>
                <a:sym typeface="Didact Gothic"/>
              </a:rPr>
              <a:t>Division Council Meeting)</a:t>
            </a:r>
            <a:endParaRPr>
              <a:solidFill>
                <a:srgbClr val="000000"/>
              </a:solidFill>
              <a:latin typeface="Didact Gothic"/>
              <a:ea typeface="Didact Gothic"/>
              <a:cs typeface="Didact Gothic"/>
              <a:sym typeface="Didact Gothic"/>
            </a:endParaRPr>
          </a:p>
          <a:p>
            <a:pPr indent="-419100" lvl="0" marL="457200" rtl="0" algn="l">
              <a:spcBef>
                <a:spcPts val="0"/>
              </a:spcBef>
              <a:spcAft>
                <a:spcPts val="0"/>
              </a:spcAft>
              <a:buClr>
                <a:srgbClr val="000000"/>
              </a:buClr>
              <a:buSzPts val="3000"/>
              <a:buFont typeface="Didact Gothic"/>
              <a:buChar char="●"/>
            </a:pPr>
            <a:r>
              <a:rPr lang="en">
                <a:solidFill>
                  <a:srgbClr val="000000"/>
                </a:solidFill>
                <a:latin typeface="Didact Gothic"/>
                <a:ea typeface="Didact Gothic"/>
                <a:cs typeface="Didact Gothic"/>
                <a:sym typeface="Didact Gothic"/>
              </a:rPr>
              <a:t>Attend </a:t>
            </a:r>
            <a:r>
              <a:rPr b="1" lang="en">
                <a:solidFill>
                  <a:srgbClr val="000000"/>
                </a:solidFill>
                <a:latin typeface="Didact Gothic"/>
                <a:ea typeface="Didact Gothic"/>
                <a:cs typeface="Didact Gothic"/>
                <a:sym typeface="Didact Gothic"/>
              </a:rPr>
              <a:t>all club meetings</a:t>
            </a:r>
            <a:r>
              <a:rPr lang="en">
                <a:solidFill>
                  <a:srgbClr val="000000"/>
                </a:solidFill>
                <a:latin typeface="Didact Gothic"/>
                <a:ea typeface="Didact Gothic"/>
                <a:cs typeface="Didact Gothic"/>
                <a:sym typeface="Didact Gothic"/>
              </a:rPr>
              <a:t> (the first Friday of each month) with the exception of one unexcused absence</a:t>
            </a:r>
            <a:endParaRPr>
              <a:solidFill>
                <a:srgbClr val="000000"/>
              </a:solidFill>
              <a:latin typeface="Didact Gothic"/>
              <a:ea typeface="Didact Gothic"/>
              <a:cs typeface="Didact Gothic"/>
              <a:sym typeface="Didact Gothic"/>
            </a:endParaRPr>
          </a:p>
          <a:p>
            <a:pPr indent="0" lvl="0" marL="0" rtl="0" algn="l">
              <a:spcBef>
                <a:spcPts val="600"/>
              </a:spcBef>
              <a:spcAft>
                <a:spcPts val="0"/>
              </a:spcAft>
              <a:buNone/>
            </a:pPr>
            <a:r>
              <a:t/>
            </a:r>
            <a:endParaRPr sz="1400">
              <a:solidFill>
                <a:srgbClr val="000000"/>
              </a:solidFill>
              <a:latin typeface="Didact Gothic"/>
              <a:ea typeface="Didact Gothic"/>
              <a:cs typeface="Didact Gothic"/>
              <a:sym typeface="Didact Gothic"/>
            </a:endParaRPr>
          </a:p>
          <a:p>
            <a:pPr indent="0" lvl="0" marL="0" rtl="0" algn="l">
              <a:spcBef>
                <a:spcPts val="600"/>
              </a:spcBef>
              <a:spcAft>
                <a:spcPts val="0"/>
              </a:spcAft>
              <a:buNone/>
            </a:pPr>
            <a:r>
              <a:rPr lang="en" sz="2900">
                <a:solidFill>
                  <a:srgbClr val="000000"/>
                </a:solidFill>
                <a:latin typeface="Didact Gothic"/>
                <a:ea typeface="Didact Gothic"/>
                <a:cs typeface="Didact Gothic"/>
                <a:sym typeface="Didact Gothic"/>
              </a:rPr>
              <a:t>HIGHLY Recommended: Pay $</a:t>
            </a:r>
            <a:r>
              <a:rPr lang="en" sz="2900">
                <a:solidFill>
                  <a:srgbClr val="000000"/>
                </a:solidFill>
                <a:latin typeface="Didact Gothic"/>
                <a:ea typeface="Didact Gothic"/>
                <a:cs typeface="Didact Gothic"/>
                <a:sym typeface="Didact Gothic"/>
              </a:rPr>
              <a:t>20</a:t>
            </a:r>
            <a:r>
              <a:rPr lang="en" sz="2900">
                <a:solidFill>
                  <a:srgbClr val="000000"/>
                </a:solidFill>
                <a:latin typeface="Didact Gothic"/>
                <a:ea typeface="Didact Gothic"/>
                <a:cs typeface="Didact Gothic"/>
                <a:sym typeface="Didact Gothic"/>
              </a:rPr>
              <a:t> membership dues</a:t>
            </a:r>
            <a:endParaRPr sz="2900">
              <a:solidFill>
                <a:srgbClr val="000000"/>
              </a:solidFill>
              <a:latin typeface="Didact Gothic"/>
              <a:ea typeface="Didact Gothic"/>
              <a:cs typeface="Didact Gothic"/>
              <a:sym typeface="Didact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457200" y="205978"/>
            <a:ext cx="8229600" cy="114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WHERE DO DUES GO?</a:t>
            </a:r>
            <a:endParaRPr>
              <a:latin typeface="Didact Gothic"/>
              <a:ea typeface="Didact Gothic"/>
              <a:cs typeface="Didact Gothic"/>
              <a:sym typeface="Didact Gothic"/>
            </a:endParaRPr>
          </a:p>
        </p:txBody>
      </p:sp>
      <p:sp>
        <p:nvSpPr>
          <p:cNvPr id="160" name="Google Shape;160;p28"/>
          <p:cNvSpPr txBox="1"/>
          <p:nvPr>
            <p:ph idx="1" type="body"/>
          </p:nvPr>
        </p:nvSpPr>
        <p:spPr>
          <a:xfrm>
            <a:off x="457200" y="1461899"/>
            <a:ext cx="4030200" cy="3465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600">
                <a:latin typeface="Didact Gothic"/>
                <a:ea typeface="Didact Gothic"/>
                <a:cs typeface="Didact Gothic"/>
                <a:sym typeface="Didact Gothic"/>
              </a:rPr>
              <a:t>Key Club International</a:t>
            </a:r>
            <a:endParaRPr sz="2600">
              <a:latin typeface="Didact Gothic"/>
              <a:ea typeface="Didact Gothic"/>
              <a:cs typeface="Didact Gothic"/>
              <a:sym typeface="Didact Gothic"/>
            </a:endParaRPr>
          </a:p>
          <a:p>
            <a:pPr indent="-355600" lvl="0" marL="457200" rtl="0" algn="l">
              <a:spcBef>
                <a:spcPts val="600"/>
              </a:spcBef>
              <a:spcAft>
                <a:spcPts val="0"/>
              </a:spcAft>
              <a:buSzPts val="2000"/>
              <a:buFont typeface="Didact Gothic"/>
              <a:buChar char="●"/>
            </a:pPr>
            <a:r>
              <a:rPr lang="en" sz="2000">
                <a:latin typeface="Didact Gothic"/>
                <a:ea typeface="Didact Gothic"/>
                <a:cs typeface="Didact Gothic"/>
                <a:sym typeface="Didact Gothic"/>
              </a:rPr>
              <a:t>Membership Cards &amp; Pins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Club Shirts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Administrative Budgets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Officer &amp; Board Budget( For Int’l President, VP, &amp; Int’l Trustees)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Recognition Awards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International Convention</a:t>
            </a:r>
            <a:endParaRPr sz="2000">
              <a:latin typeface="Didact Gothic"/>
              <a:ea typeface="Didact Gothic"/>
              <a:cs typeface="Didact Gothic"/>
              <a:sym typeface="Didact Gothic"/>
            </a:endParaRPr>
          </a:p>
          <a:p>
            <a:pPr indent="0" lvl="0" marL="0" rtl="0" algn="l">
              <a:spcBef>
                <a:spcPts val="600"/>
              </a:spcBef>
              <a:spcAft>
                <a:spcPts val="0"/>
              </a:spcAft>
              <a:buNone/>
            </a:pPr>
            <a:r>
              <a:t/>
            </a:r>
            <a:endParaRPr sz="1800">
              <a:latin typeface="Didact Gothic"/>
              <a:ea typeface="Didact Gothic"/>
              <a:cs typeface="Didact Gothic"/>
              <a:sym typeface="Didact Gothic"/>
            </a:endParaRPr>
          </a:p>
        </p:txBody>
      </p:sp>
      <p:sp>
        <p:nvSpPr>
          <p:cNvPr id="161" name="Google Shape;161;p28"/>
          <p:cNvSpPr txBox="1"/>
          <p:nvPr>
            <p:ph idx="2" type="body"/>
          </p:nvPr>
        </p:nvSpPr>
        <p:spPr>
          <a:xfrm>
            <a:off x="4656675" y="1461902"/>
            <a:ext cx="4030200" cy="2700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600">
                <a:latin typeface="Didact Gothic"/>
                <a:ea typeface="Didact Gothic"/>
                <a:cs typeface="Didact Gothic"/>
                <a:sym typeface="Didact Gothic"/>
              </a:rPr>
              <a:t>CNH District</a:t>
            </a:r>
            <a:endParaRPr sz="2600">
              <a:latin typeface="Didact Gothic"/>
              <a:ea typeface="Didact Gothic"/>
              <a:cs typeface="Didact Gothic"/>
              <a:sym typeface="Didact Gothic"/>
            </a:endParaRPr>
          </a:p>
          <a:p>
            <a:pPr indent="-355600" lvl="0" marL="457200" rtl="0" algn="l">
              <a:spcBef>
                <a:spcPts val="600"/>
              </a:spcBef>
              <a:spcAft>
                <a:spcPts val="0"/>
              </a:spcAft>
              <a:buSzPts val="2000"/>
              <a:buFont typeface="Didact Gothic"/>
              <a:buChar char="●"/>
            </a:pPr>
            <a:r>
              <a:rPr lang="en" sz="2000">
                <a:latin typeface="Didact Gothic"/>
                <a:ea typeface="Didact Gothic"/>
                <a:cs typeface="Didact Gothic"/>
                <a:sym typeface="Didact Gothic"/>
              </a:rPr>
              <a:t>Administrative Budget</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Office &amp; Board Budget (District Executives, Lieutenant Governors, District Committees)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Key Leader Discounts</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Recognition Awards</a:t>
            </a:r>
            <a:endParaRPr sz="2000">
              <a:latin typeface="Didact Gothic"/>
              <a:ea typeface="Didact Gothic"/>
              <a:cs typeface="Didact Gothic"/>
              <a:sym typeface="Didact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Modern">
  <a:themeElements>
    <a:clrScheme name="Custom 348">
      <a:dk1>
        <a:srgbClr val="000000"/>
      </a:dk1>
      <a:lt1>
        <a:srgbClr val="FFFFFF"/>
      </a:lt1>
      <a:dk2>
        <a:srgbClr val="191919"/>
      </a:dk2>
      <a:lt2>
        <a:srgbClr val="CCCCCC"/>
      </a:lt2>
      <a:accent1>
        <a:srgbClr val="7E5554"/>
      </a:accent1>
      <a:accent2>
        <a:srgbClr val="910A10"/>
      </a:accent2>
      <a:accent3>
        <a:srgbClr val="84294D"/>
      </a:accent3>
      <a:accent4>
        <a:srgbClr val="DA823B"/>
      </a:accent4>
      <a:accent5>
        <a:srgbClr val="625D3C"/>
      </a:accent5>
      <a:accent6>
        <a:srgbClr val="00384A"/>
      </a:accent6>
      <a:hlink>
        <a:srgbClr val="227A78"/>
      </a:hlink>
      <a:folHlink>
        <a:srgbClr val="3947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